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69" r:id="rId4"/>
    <p:sldId id="288" r:id="rId5"/>
    <p:sldId id="261" r:id="rId6"/>
    <p:sldId id="272" r:id="rId7"/>
    <p:sldId id="305" r:id="rId8"/>
    <p:sldId id="455" r:id="rId9"/>
    <p:sldId id="454" r:id="rId10"/>
    <p:sldId id="458" r:id="rId11"/>
    <p:sldId id="329" r:id="rId12"/>
    <p:sldId id="308" r:id="rId13"/>
    <p:sldId id="331" r:id="rId14"/>
    <p:sldId id="274" r:id="rId15"/>
    <p:sldId id="275" r:id="rId16"/>
    <p:sldId id="330" r:id="rId17"/>
    <p:sldId id="276" r:id="rId18"/>
    <p:sldId id="456" r:id="rId19"/>
    <p:sldId id="453" r:id="rId20"/>
    <p:sldId id="464" r:id="rId21"/>
    <p:sldId id="332" r:id="rId22"/>
    <p:sldId id="282" r:id="rId23"/>
    <p:sldId id="280" r:id="rId24"/>
    <p:sldId id="281" r:id="rId25"/>
    <p:sldId id="283" r:id="rId26"/>
    <p:sldId id="284" r:id="rId27"/>
    <p:sldId id="463" r:id="rId28"/>
    <p:sldId id="462" r:id="rId29"/>
    <p:sldId id="461" r:id="rId30"/>
    <p:sldId id="285" r:id="rId31"/>
    <p:sldId id="279" r:id="rId32"/>
    <p:sldId id="333" r:id="rId33"/>
    <p:sldId id="295" r:id="rId34"/>
    <p:sldId id="296" r:id="rId35"/>
    <p:sldId id="300" r:id="rId36"/>
    <p:sldId id="323" r:id="rId37"/>
    <p:sldId id="327" r:id="rId38"/>
    <p:sldId id="459" r:id="rId39"/>
    <p:sldId id="460" r:id="rId40"/>
    <p:sldId id="465" r:id="rId41"/>
    <p:sldId id="294" r:id="rId4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AF6001-AA62-40F6-8F10-E99F630E48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3862BC6B-37C9-4448-83DF-6CA1A9D1559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DD540DD4-CDC5-4139-840E-9EC14BB9A785}" type="datetimeFigureOut">
              <a:rPr lang="en-US"/>
              <a:pPr>
                <a:defRPr/>
              </a:pPr>
              <a:t>8/8/2018</a:t>
            </a:fld>
            <a:endParaRPr lang="en-US"/>
          </a:p>
        </p:txBody>
      </p:sp>
      <p:sp>
        <p:nvSpPr>
          <p:cNvPr id="4" name="Slide Image Placeholder 3">
            <a:extLst>
              <a:ext uri="{FF2B5EF4-FFF2-40B4-BE49-F238E27FC236}">
                <a16:creationId xmlns:a16="http://schemas.microsoft.com/office/drawing/2014/main" id="{983722CB-E9A0-4874-93D0-BCF8DA54A99C}"/>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3F20C7A-FC75-499B-A55B-1521C4C1B9AB}"/>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5C8EABB-E7D9-4D3E-A1B0-F08846B2DB7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07752E9F-2205-4B09-A3DA-A59D8634A3C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E80D0C1C-FD3E-4C69-83CD-FCD652CD87F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Which was proven wrong about decade ago by plethora of evidence against it… it is clearly mentioned that the findings were attributed to inappropriate selection of the referent group and not adequately considering the other factors that can affect the relationship… when adjusted to confounders the J shaped straightens as for many other determinants of ill health…. If the exposure is more, risk is more… at individual as well as the population level…. </a:t>
            </a:r>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A0745F1-C1FD-4F86-B047-ADBB5A82348D}" type="slidenum">
              <a:rPr lang="en-US" altLang="en-US" smtClean="0"/>
              <a:pPr/>
              <a:t>18</a:t>
            </a:fld>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4E3B6CEA-80A8-4E6F-B281-D1B2B04B61D4}"/>
              </a:ext>
            </a:extLst>
          </p:cNvPr>
          <p:cNvSpPr>
            <a:spLocks noGrp="1"/>
          </p:cNvSpPr>
          <p:nvPr>
            <p:ph type="dt" sz="half" idx="10"/>
          </p:nvPr>
        </p:nvSpPr>
        <p:spPr/>
        <p:txBody>
          <a:bodyPr/>
          <a:lstStyle>
            <a:lvl1pPr>
              <a:defRPr/>
            </a:lvl1pPr>
          </a:lstStyle>
          <a:p>
            <a:pPr>
              <a:defRPr/>
            </a:pPr>
            <a:fld id="{CB97E9FF-4189-4430-9A65-2CE14BF17260}" type="datetimeFigureOut">
              <a:rPr lang="en-US"/>
              <a:pPr>
                <a:defRPr/>
              </a:pPr>
              <a:t>8/8/2018</a:t>
            </a:fld>
            <a:endParaRPr lang="en-US"/>
          </a:p>
        </p:txBody>
      </p:sp>
      <p:sp>
        <p:nvSpPr>
          <p:cNvPr id="5" name="Footer Placeholder 4">
            <a:extLst>
              <a:ext uri="{FF2B5EF4-FFF2-40B4-BE49-F238E27FC236}">
                <a16:creationId xmlns:a16="http://schemas.microsoft.com/office/drawing/2014/main" id="{DE844A51-2681-44F6-A38A-158355DDD63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84CF8C1-32AA-4D23-83CF-AC67E1EE17C2}"/>
              </a:ext>
            </a:extLst>
          </p:cNvPr>
          <p:cNvSpPr>
            <a:spLocks noGrp="1"/>
          </p:cNvSpPr>
          <p:nvPr>
            <p:ph type="sldNum" sz="quarter" idx="12"/>
          </p:nvPr>
        </p:nvSpPr>
        <p:spPr/>
        <p:txBody>
          <a:bodyPr/>
          <a:lstStyle>
            <a:lvl1pPr>
              <a:defRPr/>
            </a:lvl1pPr>
          </a:lstStyle>
          <a:p>
            <a:pPr>
              <a:defRPr/>
            </a:pPr>
            <a:fld id="{E325D4CB-A812-4E27-AFF6-E379FDB366ED}" type="slidenum">
              <a:rPr lang="en-US"/>
              <a:pPr>
                <a:defRPr/>
              </a:pPr>
              <a:t>‹#›</a:t>
            </a:fld>
            <a:endParaRPr lang="en-US"/>
          </a:p>
        </p:txBody>
      </p:sp>
    </p:spTree>
    <p:extLst>
      <p:ext uri="{BB962C8B-B14F-4D97-AF65-F5344CB8AC3E}">
        <p14:creationId xmlns:p14="http://schemas.microsoft.com/office/powerpoint/2010/main" val="1487230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3B6CEA-80A8-4E6F-B281-D1B2B04B61D4}"/>
              </a:ext>
            </a:extLst>
          </p:cNvPr>
          <p:cNvSpPr>
            <a:spLocks noGrp="1"/>
          </p:cNvSpPr>
          <p:nvPr>
            <p:ph type="dt" sz="half" idx="10"/>
          </p:nvPr>
        </p:nvSpPr>
        <p:spPr/>
        <p:txBody>
          <a:bodyPr/>
          <a:lstStyle>
            <a:lvl1pPr>
              <a:defRPr/>
            </a:lvl1pPr>
          </a:lstStyle>
          <a:p>
            <a:pPr>
              <a:defRPr/>
            </a:pPr>
            <a:fld id="{BD845E76-D99F-4AB3-9024-FBF6888BEF5A}" type="datetimeFigureOut">
              <a:rPr lang="en-US"/>
              <a:pPr>
                <a:defRPr/>
              </a:pPr>
              <a:t>8/8/2018</a:t>
            </a:fld>
            <a:endParaRPr lang="en-US"/>
          </a:p>
        </p:txBody>
      </p:sp>
      <p:sp>
        <p:nvSpPr>
          <p:cNvPr id="5" name="Footer Placeholder 4">
            <a:extLst>
              <a:ext uri="{FF2B5EF4-FFF2-40B4-BE49-F238E27FC236}">
                <a16:creationId xmlns:a16="http://schemas.microsoft.com/office/drawing/2014/main" id="{DE844A51-2681-44F6-A38A-158355DDD63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84CF8C1-32AA-4D23-83CF-AC67E1EE17C2}"/>
              </a:ext>
            </a:extLst>
          </p:cNvPr>
          <p:cNvSpPr>
            <a:spLocks noGrp="1"/>
          </p:cNvSpPr>
          <p:nvPr>
            <p:ph type="sldNum" sz="quarter" idx="12"/>
          </p:nvPr>
        </p:nvSpPr>
        <p:spPr/>
        <p:txBody>
          <a:bodyPr/>
          <a:lstStyle>
            <a:lvl1pPr>
              <a:defRPr/>
            </a:lvl1pPr>
          </a:lstStyle>
          <a:p>
            <a:pPr>
              <a:defRPr/>
            </a:pPr>
            <a:fld id="{A37D4F3A-781F-4D16-A386-9548AF0B9C10}" type="slidenum">
              <a:rPr lang="en-US"/>
              <a:pPr>
                <a:defRPr/>
              </a:pPr>
              <a:t>‹#›</a:t>
            </a:fld>
            <a:endParaRPr lang="en-US"/>
          </a:p>
        </p:txBody>
      </p:sp>
    </p:spTree>
    <p:extLst>
      <p:ext uri="{BB962C8B-B14F-4D97-AF65-F5344CB8AC3E}">
        <p14:creationId xmlns:p14="http://schemas.microsoft.com/office/powerpoint/2010/main" val="1012586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3B6CEA-80A8-4E6F-B281-D1B2B04B61D4}"/>
              </a:ext>
            </a:extLst>
          </p:cNvPr>
          <p:cNvSpPr>
            <a:spLocks noGrp="1"/>
          </p:cNvSpPr>
          <p:nvPr>
            <p:ph type="dt" sz="half" idx="10"/>
          </p:nvPr>
        </p:nvSpPr>
        <p:spPr/>
        <p:txBody>
          <a:bodyPr/>
          <a:lstStyle>
            <a:lvl1pPr>
              <a:defRPr/>
            </a:lvl1pPr>
          </a:lstStyle>
          <a:p>
            <a:pPr>
              <a:defRPr/>
            </a:pPr>
            <a:fld id="{8DF7B81E-E1E7-4252-AA37-CE390445F88E}" type="datetimeFigureOut">
              <a:rPr lang="en-US"/>
              <a:pPr>
                <a:defRPr/>
              </a:pPr>
              <a:t>8/8/2018</a:t>
            </a:fld>
            <a:endParaRPr lang="en-US"/>
          </a:p>
        </p:txBody>
      </p:sp>
      <p:sp>
        <p:nvSpPr>
          <p:cNvPr id="5" name="Footer Placeholder 4">
            <a:extLst>
              <a:ext uri="{FF2B5EF4-FFF2-40B4-BE49-F238E27FC236}">
                <a16:creationId xmlns:a16="http://schemas.microsoft.com/office/drawing/2014/main" id="{DE844A51-2681-44F6-A38A-158355DDD63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84CF8C1-32AA-4D23-83CF-AC67E1EE17C2}"/>
              </a:ext>
            </a:extLst>
          </p:cNvPr>
          <p:cNvSpPr>
            <a:spLocks noGrp="1"/>
          </p:cNvSpPr>
          <p:nvPr>
            <p:ph type="sldNum" sz="quarter" idx="12"/>
          </p:nvPr>
        </p:nvSpPr>
        <p:spPr/>
        <p:txBody>
          <a:bodyPr/>
          <a:lstStyle>
            <a:lvl1pPr>
              <a:defRPr/>
            </a:lvl1pPr>
          </a:lstStyle>
          <a:p>
            <a:pPr>
              <a:defRPr/>
            </a:pPr>
            <a:fld id="{5692FAE7-59A7-4285-9769-572A5F2BEF48}" type="slidenum">
              <a:rPr lang="en-US"/>
              <a:pPr>
                <a:defRPr/>
              </a:pPr>
              <a:t>‹#›</a:t>
            </a:fld>
            <a:endParaRPr lang="en-US"/>
          </a:p>
        </p:txBody>
      </p:sp>
    </p:spTree>
    <p:extLst>
      <p:ext uri="{BB962C8B-B14F-4D97-AF65-F5344CB8AC3E}">
        <p14:creationId xmlns:p14="http://schemas.microsoft.com/office/powerpoint/2010/main" val="3838102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3B6CEA-80A8-4E6F-B281-D1B2B04B61D4}"/>
              </a:ext>
            </a:extLst>
          </p:cNvPr>
          <p:cNvSpPr>
            <a:spLocks noGrp="1"/>
          </p:cNvSpPr>
          <p:nvPr>
            <p:ph type="dt" sz="half" idx="10"/>
          </p:nvPr>
        </p:nvSpPr>
        <p:spPr/>
        <p:txBody>
          <a:bodyPr/>
          <a:lstStyle>
            <a:lvl1pPr>
              <a:defRPr/>
            </a:lvl1pPr>
          </a:lstStyle>
          <a:p>
            <a:pPr>
              <a:defRPr/>
            </a:pPr>
            <a:fld id="{80C0082A-5132-4F8E-995F-9AE38E02A5F3}" type="datetimeFigureOut">
              <a:rPr lang="en-US"/>
              <a:pPr>
                <a:defRPr/>
              </a:pPr>
              <a:t>8/8/2018</a:t>
            </a:fld>
            <a:endParaRPr lang="en-US"/>
          </a:p>
        </p:txBody>
      </p:sp>
      <p:sp>
        <p:nvSpPr>
          <p:cNvPr id="5" name="Footer Placeholder 4">
            <a:extLst>
              <a:ext uri="{FF2B5EF4-FFF2-40B4-BE49-F238E27FC236}">
                <a16:creationId xmlns:a16="http://schemas.microsoft.com/office/drawing/2014/main" id="{DE844A51-2681-44F6-A38A-158355DDD63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84CF8C1-32AA-4D23-83CF-AC67E1EE17C2}"/>
              </a:ext>
            </a:extLst>
          </p:cNvPr>
          <p:cNvSpPr>
            <a:spLocks noGrp="1"/>
          </p:cNvSpPr>
          <p:nvPr>
            <p:ph type="sldNum" sz="quarter" idx="12"/>
          </p:nvPr>
        </p:nvSpPr>
        <p:spPr/>
        <p:txBody>
          <a:bodyPr/>
          <a:lstStyle>
            <a:lvl1pPr>
              <a:defRPr/>
            </a:lvl1pPr>
          </a:lstStyle>
          <a:p>
            <a:pPr>
              <a:defRPr/>
            </a:pPr>
            <a:fld id="{6372E6E4-BFFD-4F27-B67E-F8E3BAE291F4}" type="slidenum">
              <a:rPr lang="en-US"/>
              <a:pPr>
                <a:defRPr/>
              </a:pPr>
              <a:t>‹#›</a:t>
            </a:fld>
            <a:endParaRPr lang="en-US"/>
          </a:p>
        </p:txBody>
      </p:sp>
    </p:spTree>
    <p:extLst>
      <p:ext uri="{BB962C8B-B14F-4D97-AF65-F5344CB8AC3E}">
        <p14:creationId xmlns:p14="http://schemas.microsoft.com/office/powerpoint/2010/main" val="2799010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3B6CEA-80A8-4E6F-B281-D1B2B04B61D4}"/>
              </a:ext>
            </a:extLst>
          </p:cNvPr>
          <p:cNvSpPr>
            <a:spLocks noGrp="1"/>
          </p:cNvSpPr>
          <p:nvPr>
            <p:ph type="dt" sz="half" idx="10"/>
          </p:nvPr>
        </p:nvSpPr>
        <p:spPr/>
        <p:txBody>
          <a:bodyPr/>
          <a:lstStyle>
            <a:lvl1pPr>
              <a:defRPr/>
            </a:lvl1pPr>
          </a:lstStyle>
          <a:p>
            <a:pPr>
              <a:defRPr/>
            </a:pPr>
            <a:fld id="{EFD2DF39-8D5D-4843-9DB8-54CD7ED7231D}" type="datetimeFigureOut">
              <a:rPr lang="en-US"/>
              <a:pPr>
                <a:defRPr/>
              </a:pPr>
              <a:t>8/8/2018</a:t>
            </a:fld>
            <a:endParaRPr lang="en-US"/>
          </a:p>
        </p:txBody>
      </p:sp>
      <p:sp>
        <p:nvSpPr>
          <p:cNvPr id="5" name="Footer Placeholder 4">
            <a:extLst>
              <a:ext uri="{FF2B5EF4-FFF2-40B4-BE49-F238E27FC236}">
                <a16:creationId xmlns:a16="http://schemas.microsoft.com/office/drawing/2014/main" id="{DE844A51-2681-44F6-A38A-158355DDD63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84CF8C1-32AA-4D23-83CF-AC67E1EE17C2}"/>
              </a:ext>
            </a:extLst>
          </p:cNvPr>
          <p:cNvSpPr>
            <a:spLocks noGrp="1"/>
          </p:cNvSpPr>
          <p:nvPr>
            <p:ph type="sldNum" sz="quarter" idx="12"/>
          </p:nvPr>
        </p:nvSpPr>
        <p:spPr/>
        <p:txBody>
          <a:bodyPr/>
          <a:lstStyle>
            <a:lvl1pPr>
              <a:defRPr/>
            </a:lvl1pPr>
          </a:lstStyle>
          <a:p>
            <a:pPr>
              <a:defRPr/>
            </a:pPr>
            <a:fld id="{7A9A0B8A-0DFD-42B9-A1D0-3EBE9C85DDCC}" type="slidenum">
              <a:rPr lang="en-US"/>
              <a:pPr>
                <a:defRPr/>
              </a:pPr>
              <a:t>‹#›</a:t>
            </a:fld>
            <a:endParaRPr lang="en-US"/>
          </a:p>
        </p:txBody>
      </p:sp>
    </p:spTree>
    <p:extLst>
      <p:ext uri="{BB962C8B-B14F-4D97-AF65-F5344CB8AC3E}">
        <p14:creationId xmlns:p14="http://schemas.microsoft.com/office/powerpoint/2010/main" val="730503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4E3B6CEA-80A8-4E6F-B281-D1B2B04B61D4}"/>
              </a:ext>
            </a:extLst>
          </p:cNvPr>
          <p:cNvSpPr>
            <a:spLocks noGrp="1"/>
          </p:cNvSpPr>
          <p:nvPr>
            <p:ph type="dt" sz="half" idx="10"/>
          </p:nvPr>
        </p:nvSpPr>
        <p:spPr/>
        <p:txBody>
          <a:bodyPr/>
          <a:lstStyle>
            <a:lvl1pPr>
              <a:defRPr/>
            </a:lvl1pPr>
          </a:lstStyle>
          <a:p>
            <a:pPr>
              <a:defRPr/>
            </a:pPr>
            <a:fld id="{16227C1F-F1AC-4AEC-9FCA-04509F6EE2EE}" type="datetimeFigureOut">
              <a:rPr lang="en-US"/>
              <a:pPr>
                <a:defRPr/>
              </a:pPr>
              <a:t>8/8/2018</a:t>
            </a:fld>
            <a:endParaRPr lang="en-US"/>
          </a:p>
        </p:txBody>
      </p:sp>
      <p:sp>
        <p:nvSpPr>
          <p:cNvPr id="6" name="Footer Placeholder 4">
            <a:extLst>
              <a:ext uri="{FF2B5EF4-FFF2-40B4-BE49-F238E27FC236}">
                <a16:creationId xmlns:a16="http://schemas.microsoft.com/office/drawing/2014/main" id="{DE844A51-2681-44F6-A38A-158355DDD63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84CF8C1-32AA-4D23-83CF-AC67E1EE17C2}"/>
              </a:ext>
            </a:extLst>
          </p:cNvPr>
          <p:cNvSpPr>
            <a:spLocks noGrp="1"/>
          </p:cNvSpPr>
          <p:nvPr>
            <p:ph type="sldNum" sz="quarter" idx="12"/>
          </p:nvPr>
        </p:nvSpPr>
        <p:spPr/>
        <p:txBody>
          <a:bodyPr/>
          <a:lstStyle>
            <a:lvl1pPr>
              <a:defRPr/>
            </a:lvl1pPr>
          </a:lstStyle>
          <a:p>
            <a:pPr>
              <a:defRPr/>
            </a:pPr>
            <a:fld id="{75C8BF07-A91B-4B16-B627-2C3C6E85D7CE}" type="slidenum">
              <a:rPr lang="en-US"/>
              <a:pPr>
                <a:defRPr/>
              </a:pPr>
              <a:t>‹#›</a:t>
            </a:fld>
            <a:endParaRPr lang="en-US"/>
          </a:p>
        </p:txBody>
      </p:sp>
    </p:spTree>
    <p:extLst>
      <p:ext uri="{BB962C8B-B14F-4D97-AF65-F5344CB8AC3E}">
        <p14:creationId xmlns:p14="http://schemas.microsoft.com/office/powerpoint/2010/main" val="425883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E3B6CEA-80A8-4E6F-B281-D1B2B04B61D4}"/>
              </a:ext>
            </a:extLst>
          </p:cNvPr>
          <p:cNvSpPr>
            <a:spLocks noGrp="1"/>
          </p:cNvSpPr>
          <p:nvPr>
            <p:ph type="dt" sz="half" idx="10"/>
          </p:nvPr>
        </p:nvSpPr>
        <p:spPr/>
        <p:txBody>
          <a:bodyPr/>
          <a:lstStyle>
            <a:lvl1pPr>
              <a:defRPr/>
            </a:lvl1pPr>
          </a:lstStyle>
          <a:p>
            <a:pPr>
              <a:defRPr/>
            </a:pPr>
            <a:fld id="{51558375-EAB4-4CBB-8C77-45F1A758CC6F}" type="datetimeFigureOut">
              <a:rPr lang="en-US"/>
              <a:pPr>
                <a:defRPr/>
              </a:pPr>
              <a:t>8/8/2018</a:t>
            </a:fld>
            <a:endParaRPr lang="en-US"/>
          </a:p>
        </p:txBody>
      </p:sp>
      <p:sp>
        <p:nvSpPr>
          <p:cNvPr id="8" name="Footer Placeholder 4">
            <a:extLst>
              <a:ext uri="{FF2B5EF4-FFF2-40B4-BE49-F238E27FC236}">
                <a16:creationId xmlns:a16="http://schemas.microsoft.com/office/drawing/2014/main" id="{DE844A51-2681-44F6-A38A-158355DDD637}"/>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684CF8C1-32AA-4D23-83CF-AC67E1EE17C2}"/>
              </a:ext>
            </a:extLst>
          </p:cNvPr>
          <p:cNvSpPr>
            <a:spLocks noGrp="1"/>
          </p:cNvSpPr>
          <p:nvPr>
            <p:ph type="sldNum" sz="quarter" idx="12"/>
          </p:nvPr>
        </p:nvSpPr>
        <p:spPr/>
        <p:txBody>
          <a:bodyPr/>
          <a:lstStyle>
            <a:lvl1pPr>
              <a:defRPr/>
            </a:lvl1pPr>
          </a:lstStyle>
          <a:p>
            <a:pPr>
              <a:defRPr/>
            </a:pPr>
            <a:fld id="{2BD3C9CA-B66E-48E9-AEE1-1E193E8AE006}" type="slidenum">
              <a:rPr lang="en-US"/>
              <a:pPr>
                <a:defRPr/>
              </a:pPr>
              <a:t>‹#›</a:t>
            </a:fld>
            <a:endParaRPr lang="en-US"/>
          </a:p>
        </p:txBody>
      </p:sp>
    </p:spTree>
    <p:extLst>
      <p:ext uri="{BB962C8B-B14F-4D97-AF65-F5344CB8AC3E}">
        <p14:creationId xmlns:p14="http://schemas.microsoft.com/office/powerpoint/2010/main" val="1211032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E3B6CEA-80A8-4E6F-B281-D1B2B04B61D4}"/>
              </a:ext>
            </a:extLst>
          </p:cNvPr>
          <p:cNvSpPr>
            <a:spLocks noGrp="1"/>
          </p:cNvSpPr>
          <p:nvPr>
            <p:ph type="dt" sz="half" idx="10"/>
          </p:nvPr>
        </p:nvSpPr>
        <p:spPr/>
        <p:txBody>
          <a:bodyPr/>
          <a:lstStyle>
            <a:lvl1pPr>
              <a:defRPr/>
            </a:lvl1pPr>
          </a:lstStyle>
          <a:p>
            <a:pPr>
              <a:defRPr/>
            </a:pPr>
            <a:fld id="{6EA192CA-23A3-4929-A467-103584AD10D5}" type="datetimeFigureOut">
              <a:rPr lang="en-US"/>
              <a:pPr>
                <a:defRPr/>
              </a:pPr>
              <a:t>8/8/2018</a:t>
            </a:fld>
            <a:endParaRPr lang="en-US"/>
          </a:p>
        </p:txBody>
      </p:sp>
      <p:sp>
        <p:nvSpPr>
          <p:cNvPr id="4" name="Footer Placeholder 4">
            <a:extLst>
              <a:ext uri="{FF2B5EF4-FFF2-40B4-BE49-F238E27FC236}">
                <a16:creationId xmlns:a16="http://schemas.microsoft.com/office/drawing/2014/main" id="{DE844A51-2681-44F6-A38A-158355DDD63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684CF8C1-32AA-4D23-83CF-AC67E1EE17C2}"/>
              </a:ext>
            </a:extLst>
          </p:cNvPr>
          <p:cNvSpPr>
            <a:spLocks noGrp="1"/>
          </p:cNvSpPr>
          <p:nvPr>
            <p:ph type="sldNum" sz="quarter" idx="12"/>
          </p:nvPr>
        </p:nvSpPr>
        <p:spPr/>
        <p:txBody>
          <a:bodyPr/>
          <a:lstStyle>
            <a:lvl1pPr>
              <a:defRPr/>
            </a:lvl1pPr>
          </a:lstStyle>
          <a:p>
            <a:pPr>
              <a:defRPr/>
            </a:pPr>
            <a:fld id="{81FD9B0E-8F4B-4017-B117-9E5514C14D7B}" type="slidenum">
              <a:rPr lang="en-US"/>
              <a:pPr>
                <a:defRPr/>
              </a:pPr>
              <a:t>‹#›</a:t>
            </a:fld>
            <a:endParaRPr lang="en-US"/>
          </a:p>
        </p:txBody>
      </p:sp>
    </p:spTree>
    <p:extLst>
      <p:ext uri="{BB962C8B-B14F-4D97-AF65-F5344CB8AC3E}">
        <p14:creationId xmlns:p14="http://schemas.microsoft.com/office/powerpoint/2010/main" val="2475764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E3B6CEA-80A8-4E6F-B281-D1B2B04B61D4}"/>
              </a:ext>
            </a:extLst>
          </p:cNvPr>
          <p:cNvSpPr>
            <a:spLocks noGrp="1"/>
          </p:cNvSpPr>
          <p:nvPr>
            <p:ph type="dt" sz="half" idx="10"/>
          </p:nvPr>
        </p:nvSpPr>
        <p:spPr/>
        <p:txBody>
          <a:bodyPr/>
          <a:lstStyle>
            <a:lvl1pPr>
              <a:defRPr/>
            </a:lvl1pPr>
          </a:lstStyle>
          <a:p>
            <a:pPr>
              <a:defRPr/>
            </a:pPr>
            <a:fld id="{E819F997-1E2E-49EF-B67B-D583DE293A8E}" type="datetimeFigureOut">
              <a:rPr lang="en-US"/>
              <a:pPr>
                <a:defRPr/>
              </a:pPr>
              <a:t>8/8/2018</a:t>
            </a:fld>
            <a:endParaRPr lang="en-US"/>
          </a:p>
        </p:txBody>
      </p:sp>
      <p:sp>
        <p:nvSpPr>
          <p:cNvPr id="3" name="Footer Placeholder 4">
            <a:extLst>
              <a:ext uri="{FF2B5EF4-FFF2-40B4-BE49-F238E27FC236}">
                <a16:creationId xmlns:a16="http://schemas.microsoft.com/office/drawing/2014/main" id="{DE844A51-2681-44F6-A38A-158355DDD637}"/>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684CF8C1-32AA-4D23-83CF-AC67E1EE17C2}"/>
              </a:ext>
            </a:extLst>
          </p:cNvPr>
          <p:cNvSpPr>
            <a:spLocks noGrp="1"/>
          </p:cNvSpPr>
          <p:nvPr>
            <p:ph type="sldNum" sz="quarter" idx="12"/>
          </p:nvPr>
        </p:nvSpPr>
        <p:spPr/>
        <p:txBody>
          <a:bodyPr/>
          <a:lstStyle>
            <a:lvl1pPr>
              <a:defRPr/>
            </a:lvl1pPr>
          </a:lstStyle>
          <a:p>
            <a:pPr>
              <a:defRPr/>
            </a:pPr>
            <a:fld id="{98E4269F-FD8F-4F37-993C-4F3B23CF4C96}" type="slidenum">
              <a:rPr lang="en-US"/>
              <a:pPr>
                <a:defRPr/>
              </a:pPr>
              <a:t>‹#›</a:t>
            </a:fld>
            <a:endParaRPr lang="en-US"/>
          </a:p>
        </p:txBody>
      </p:sp>
    </p:spTree>
    <p:extLst>
      <p:ext uri="{BB962C8B-B14F-4D97-AF65-F5344CB8AC3E}">
        <p14:creationId xmlns:p14="http://schemas.microsoft.com/office/powerpoint/2010/main" val="3296441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4E3B6CEA-80A8-4E6F-B281-D1B2B04B61D4}"/>
              </a:ext>
            </a:extLst>
          </p:cNvPr>
          <p:cNvSpPr>
            <a:spLocks noGrp="1"/>
          </p:cNvSpPr>
          <p:nvPr>
            <p:ph type="dt" sz="half" idx="10"/>
          </p:nvPr>
        </p:nvSpPr>
        <p:spPr/>
        <p:txBody>
          <a:bodyPr/>
          <a:lstStyle>
            <a:lvl1pPr>
              <a:defRPr/>
            </a:lvl1pPr>
          </a:lstStyle>
          <a:p>
            <a:pPr>
              <a:defRPr/>
            </a:pPr>
            <a:fld id="{05F18B53-0A06-43EF-9BA2-1C02EFF98B23}" type="datetimeFigureOut">
              <a:rPr lang="en-US"/>
              <a:pPr>
                <a:defRPr/>
              </a:pPr>
              <a:t>8/8/2018</a:t>
            </a:fld>
            <a:endParaRPr lang="en-US"/>
          </a:p>
        </p:txBody>
      </p:sp>
      <p:sp>
        <p:nvSpPr>
          <p:cNvPr id="6" name="Footer Placeholder 4">
            <a:extLst>
              <a:ext uri="{FF2B5EF4-FFF2-40B4-BE49-F238E27FC236}">
                <a16:creationId xmlns:a16="http://schemas.microsoft.com/office/drawing/2014/main" id="{DE844A51-2681-44F6-A38A-158355DDD63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84CF8C1-32AA-4D23-83CF-AC67E1EE17C2}"/>
              </a:ext>
            </a:extLst>
          </p:cNvPr>
          <p:cNvSpPr>
            <a:spLocks noGrp="1"/>
          </p:cNvSpPr>
          <p:nvPr>
            <p:ph type="sldNum" sz="quarter" idx="12"/>
          </p:nvPr>
        </p:nvSpPr>
        <p:spPr/>
        <p:txBody>
          <a:bodyPr/>
          <a:lstStyle>
            <a:lvl1pPr>
              <a:defRPr/>
            </a:lvl1pPr>
          </a:lstStyle>
          <a:p>
            <a:pPr>
              <a:defRPr/>
            </a:pPr>
            <a:fld id="{8A3B42E7-AF6E-4CDA-B1A8-49A852D66DA2}" type="slidenum">
              <a:rPr lang="en-US"/>
              <a:pPr>
                <a:defRPr/>
              </a:pPr>
              <a:t>‹#›</a:t>
            </a:fld>
            <a:endParaRPr lang="en-US"/>
          </a:p>
        </p:txBody>
      </p:sp>
    </p:spTree>
    <p:extLst>
      <p:ext uri="{BB962C8B-B14F-4D97-AF65-F5344CB8AC3E}">
        <p14:creationId xmlns:p14="http://schemas.microsoft.com/office/powerpoint/2010/main" val="3616588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4E3B6CEA-80A8-4E6F-B281-D1B2B04B61D4}"/>
              </a:ext>
            </a:extLst>
          </p:cNvPr>
          <p:cNvSpPr>
            <a:spLocks noGrp="1"/>
          </p:cNvSpPr>
          <p:nvPr>
            <p:ph type="dt" sz="half" idx="10"/>
          </p:nvPr>
        </p:nvSpPr>
        <p:spPr/>
        <p:txBody>
          <a:bodyPr/>
          <a:lstStyle>
            <a:lvl1pPr>
              <a:defRPr/>
            </a:lvl1pPr>
          </a:lstStyle>
          <a:p>
            <a:pPr>
              <a:defRPr/>
            </a:pPr>
            <a:fld id="{6467A46D-2A1F-428A-A964-05E567072818}" type="datetimeFigureOut">
              <a:rPr lang="en-US"/>
              <a:pPr>
                <a:defRPr/>
              </a:pPr>
              <a:t>8/8/2018</a:t>
            </a:fld>
            <a:endParaRPr lang="en-US"/>
          </a:p>
        </p:txBody>
      </p:sp>
      <p:sp>
        <p:nvSpPr>
          <p:cNvPr id="6" name="Footer Placeholder 4">
            <a:extLst>
              <a:ext uri="{FF2B5EF4-FFF2-40B4-BE49-F238E27FC236}">
                <a16:creationId xmlns:a16="http://schemas.microsoft.com/office/drawing/2014/main" id="{DE844A51-2681-44F6-A38A-158355DDD63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84CF8C1-32AA-4D23-83CF-AC67E1EE17C2}"/>
              </a:ext>
            </a:extLst>
          </p:cNvPr>
          <p:cNvSpPr>
            <a:spLocks noGrp="1"/>
          </p:cNvSpPr>
          <p:nvPr>
            <p:ph type="sldNum" sz="quarter" idx="12"/>
          </p:nvPr>
        </p:nvSpPr>
        <p:spPr/>
        <p:txBody>
          <a:bodyPr/>
          <a:lstStyle>
            <a:lvl1pPr>
              <a:defRPr/>
            </a:lvl1pPr>
          </a:lstStyle>
          <a:p>
            <a:pPr>
              <a:defRPr/>
            </a:pPr>
            <a:fld id="{DA770932-F366-40CC-B618-A8076E15A6AE}" type="slidenum">
              <a:rPr lang="en-US"/>
              <a:pPr>
                <a:defRPr/>
              </a:pPr>
              <a:t>‹#›</a:t>
            </a:fld>
            <a:endParaRPr lang="en-US"/>
          </a:p>
        </p:txBody>
      </p:sp>
    </p:spTree>
    <p:extLst>
      <p:ext uri="{BB962C8B-B14F-4D97-AF65-F5344CB8AC3E}">
        <p14:creationId xmlns:p14="http://schemas.microsoft.com/office/powerpoint/2010/main" val="921259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a:extLst>
              <a:ext uri="{FF2B5EF4-FFF2-40B4-BE49-F238E27FC236}">
                <a16:creationId xmlns:a16="http://schemas.microsoft.com/office/drawing/2014/main" id="{4E3B6CEA-80A8-4E6F-B281-D1B2B04B61D4}"/>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03D80450-88A9-447D-BBC4-83CC4BD3F132}" type="datetimeFigureOut">
              <a:rPr lang="en-US"/>
              <a:pPr>
                <a:defRPr/>
              </a:pPr>
              <a:t>8/8/2018</a:t>
            </a:fld>
            <a:endParaRPr lang="en-US"/>
          </a:p>
        </p:txBody>
      </p:sp>
      <p:sp>
        <p:nvSpPr>
          <p:cNvPr id="5" name="Footer Placeholder 4">
            <a:extLst>
              <a:ext uri="{FF2B5EF4-FFF2-40B4-BE49-F238E27FC236}">
                <a16:creationId xmlns:a16="http://schemas.microsoft.com/office/drawing/2014/main" id="{DE844A51-2681-44F6-A38A-158355DDD637}"/>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684CF8C1-32AA-4D23-83CF-AC67E1EE17C2}"/>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FFFFFF"/>
                </a:solidFill>
                <a:latin typeface="Calibri" panose="020F0502020204030204" pitchFamily="34" charset="0"/>
              </a:defRPr>
            </a:lvl1pPr>
          </a:lstStyle>
          <a:p>
            <a:pPr>
              <a:defRPr/>
            </a:pPr>
            <a:fld id="{E5A66361-6C31-4582-A43B-23EECD9E158E}" type="slidenum">
              <a:rPr lang="en-US"/>
              <a:pPr>
                <a:defRPr/>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nata.gov.lk/" TargetMode="External"/><Relationship Id="rId2" Type="http://schemas.openxmlformats.org/officeDocument/2006/relationships/hyperlink" Target="http://www.who.int/substance_abuse/en/" TargetMode="External"/><Relationship Id="rId1" Type="http://schemas.openxmlformats.org/officeDocument/2006/relationships/slideLayout" Target="../slideLayouts/slideLayout2.xml"/><Relationship Id="rId5" Type="http://schemas.openxmlformats.org/officeDocument/2006/relationships/hyperlink" Target="http://whqlibdoc.who.int/publications/2003/9241591013.pdf" TargetMode="External"/><Relationship Id="rId4" Type="http://schemas.openxmlformats.org/officeDocument/2006/relationships/hyperlink" Target="http://www.who.int/mediacentre/factsheets/fs339/e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685800" y="914400"/>
            <a:ext cx="7772400" cy="1470025"/>
          </a:xfrm>
        </p:spPr>
        <p:txBody>
          <a:bodyPr/>
          <a:lstStyle/>
          <a:p>
            <a:pPr eaLnBrk="1" hangingPunct="1"/>
            <a:r>
              <a:rPr lang="en-US" altLang="en-US" sz="7200" smtClean="0">
                <a:solidFill>
                  <a:srgbClr val="FFFF00"/>
                </a:solidFill>
              </a:rPr>
              <a:t>Substance Use</a:t>
            </a:r>
          </a:p>
        </p:txBody>
      </p:sp>
      <p:sp>
        <p:nvSpPr>
          <p:cNvPr id="3075" name="Subtitle 2"/>
          <p:cNvSpPr>
            <a:spLocks noGrp="1"/>
          </p:cNvSpPr>
          <p:nvPr>
            <p:ph type="subTitle" idx="1"/>
          </p:nvPr>
        </p:nvSpPr>
        <p:spPr>
          <a:xfrm>
            <a:off x="1371600" y="4191000"/>
            <a:ext cx="6400800" cy="1752600"/>
          </a:xfrm>
        </p:spPr>
        <p:txBody>
          <a:bodyPr/>
          <a:lstStyle/>
          <a:p>
            <a:pPr eaLnBrk="1" hangingPunct="1"/>
            <a:r>
              <a:rPr lang="en-US" altLang="en-US" smtClean="0">
                <a:solidFill>
                  <a:schemeClr val="tx1"/>
                </a:solidFill>
              </a:rPr>
              <a:t>Manuja Perera</a:t>
            </a:r>
          </a:p>
          <a:p>
            <a:pPr eaLnBrk="1" hangingPunct="1"/>
            <a:r>
              <a:rPr lang="en-US" altLang="en-US" sz="2400" smtClean="0">
                <a:solidFill>
                  <a:schemeClr val="tx1"/>
                </a:solidFill>
              </a:rPr>
              <a:t>Department of Public Health</a:t>
            </a:r>
          </a:p>
          <a:p>
            <a:pPr eaLnBrk="1" hangingPunct="1"/>
            <a:r>
              <a:rPr lang="en-US" altLang="en-US" sz="2400" smtClean="0">
                <a:solidFill>
                  <a:schemeClr val="tx1"/>
                </a:solidFill>
              </a:rPr>
              <a:t>Faculty of Medicine, University of Kelaniya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 result for who says alcohol is fu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762000"/>
            <a:ext cx="8369300" cy="5105400"/>
          </a:xfr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www.speedyceus.com/m/tm_images/TIP48_fig_1.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685800"/>
            <a:ext cx="9144000" cy="5562600"/>
          </a:xfrm>
          <a:noFill/>
        </p:spPr>
      </p:pic>
      <p:sp>
        <p:nvSpPr>
          <p:cNvPr id="3" name="TextBox 2"/>
          <p:cNvSpPr txBox="1">
            <a:spLocks noChangeArrowheads="1"/>
          </p:cNvSpPr>
          <p:nvPr/>
        </p:nvSpPr>
        <p:spPr bwMode="auto">
          <a:xfrm rot="-1439860">
            <a:off x="762000" y="3429000"/>
            <a:ext cx="7086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4800">
                <a:solidFill>
                  <a:srgbClr val="FF0000"/>
                </a:solidFill>
                <a:latin typeface="Arial" panose="020B0604020202020204" pitchFamily="34" charset="0"/>
              </a:rPr>
              <a:t>Where is the fun????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http://austinhippie.files.wordpress.com/2010/06/crazy-drunk-man-pictures.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76400" y="381000"/>
            <a:ext cx="6248400" cy="6159500"/>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lstStyle/>
          <a:p>
            <a:pPr eaLnBrk="1" hangingPunct="1"/>
            <a:r>
              <a:rPr lang="en-US" altLang="en-US" smtClean="0"/>
              <a:t>Myth #2</a:t>
            </a:r>
          </a:p>
        </p:txBody>
      </p:sp>
      <p:sp>
        <p:nvSpPr>
          <p:cNvPr id="4" name="Title 1">
            <a:extLst>
              <a:ext uri="{FF2B5EF4-FFF2-40B4-BE49-F238E27FC236}">
                <a16:creationId xmlns:a16="http://schemas.microsoft.com/office/drawing/2014/main" id="{A4DFBC47-3688-44A3-B892-F1AE68876234}"/>
              </a:ext>
            </a:extLst>
          </p:cNvPr>
          <p:cNvSpPr txBox="1">
            <a:spLocks/>
          </p:cNvSpPr>
          <p:nvPr/>
        </p:nvSpPr>
        <p:spPr>
          <a:xfrm>
            <a:off x="533400" y="2514600"/>
            <a:ext cx="8229600" cy="1143000"/>
          </a:xfrm>
          <a:prstGeom prst="rect">
            <a:avLst/>
          </a:prstGeom>
        </p:spPr>
        <p:txBody>
          <a:bodyPr anchor="ctr">
            <a:normAutofit/>
          </a:bodyPr>
          <a:lstStyle/>
          <a:p>
            <a:pPr algn="ctr" eaLnBrk="1" fontAlgn="auto" hangingPunct="1">
              <a:spcAft>
                <a:spcPts val="0"/>
              </a:spcAft>
              <a:defRPr/>
            </a:pPr>
            <a:endParaRPr lang="en-US" sz="4400" dirty="0">
              <a:latin typeface="+mj-lt"/>
              <a:ea typeface="+mj-ea"/>
              <a:cs typeface="+mj-cs"/>
            </a:endParaRPr>
          </a:p>
        </p:txBody>
      </p:sp>
      <p:sp>
        <p:nvSpPr>
          <p:cNvPr id="5" name="Title 1">
            <a:extLst>
              <a:ext uri="{FF2B5EF4-FFF2-40B4-BE49-F238E27FC236}">
                <a16:creationId xmlns:a16="http://schemas.microsoft.com/office/drawing/2014/main" id="{EBE21097-FAB9-4551-B804-F368B8BFE83D}"/>
              </a:ext>
            </a:extLst>
          </p:cNvPr>
          <p:cNvSpPr txBox="1">
            <a:spLocks/>
          </p:cNvSpPr>
          <p:nvPr/>
        </p:nvSpPr>
        <p:spPr>
          <a:xfrm>
            <a:off x="685800" y="2667000"/>
            <a:ext cx="8229600" cy="1143000"/>
          </a:xfrm>
          <a:prstGeom prst="rect">
            <a:avLst/>
          </a:prstGeom>
        </p:spPr>
        <p:txBody>
          <a:bodyPr anchor="ctr">
            <a:normAutofit/>
          </a:bodyPr>
          <a:lstStyle/>
          <a:p>
            <a:pPr algn="ctr" eaLnBrk="1" fontAlgn="auto" hangingPunct="1">
              <a:spcAft>
                <a:spcPts val="0"/>
              </a:spcAft>
              <a:defRPr/>
            </a:pPr>
            <a:r>
              <a:rPr lang="en-US" sz="4400" dirty="0">
                <a:latin typeface="+mj-lt"/>
                <a:ea typeface="+mj-ea"/>
                <a:cs typeface="+mj-cs"/>
              </a:rPr>
              <a:t>There are safe levels of alcohol…….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portycounsellorsintraining.wikispaces.com/file/view/Picture_8.png/241635783/Picture_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533400"/>
            <a:ext cx="8763000" cy="5715000"/>
          </a:xfrm>
          <a:noFill/>
        </p:spPr>
      </p:pic>
      <p:sp>
        <p:nvSpPr>
          <p:cNvPr id="3" name="Oval 2">
            <a:extLst>
              <a:ext uri="{FF2B5EF4-FFF2-40B4-BE49-F238E27FC236}">
                <a16:creationId xmlns:a16="http://schemas.microsoft.com/office/drawing/2014/main" id="{93BD53D7-14CE-4321-95DC-0547A37809B6}"/>
              </a:ext>
            </a:extLst>
          </p:cNvPr>
          <p:cNvSpPr/>
          <p:nvPr/>
        </p:nvSpPr>
        <p:spPr>
          <a:xfrm>
            <a:off x="6400800" y="914400"/>
            <a:ext cx="1219200" cy="762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0"/>
            <a:ext cx="8229600" cy="1143000"/>
          </a:xfrm>
        </p:spPr>
        <p:txBody>
          <a:bodyPr/>
          <a:lstStyle/>
          <a:p>
            <a:pPr eaLnBrk="1" hangingPunct="1"/>
            <a:r>
              <a:rPr lang="en-US" altLang="en-US" smtClean="0"/>
              <a:t>BAC &amp; impairment of driving skills</a:t>
            </a:r>
          </a:p>
        </p:txBody>
      </p:sp>
      <p:pic>
        <p:nvPicPr>
          <p:cNvPr id="17411" name="Picture 2" descr="http://www.duiconsequences.com/images/Blood-Alcohol-Content.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38400" y="977900"/>
            <a:ext cx="4191000" cy="5667375"/>
          </a:xfr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descr="538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8382000" cy="601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www.publications.parliament.uk/pa/cm201012/cmselect/cmsctech/1536/1536vw03.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3400" y="914400"/>
            <a:ext cx="8175625" cy="5105400"/>
          </a:xfr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D43D6A-50F1-4657-82AC-9B5530CF8F16}"/>
              </a:ext>
            </a:extLst>
          </p:cNvPr>
          <p:cNvPicPr>
            <a:picLocks noChangeAspect="1"/>
          </p:cNvPicPr>
          <p:nvPr/>
        </p:nvPicPr>
        <p:blipFill>
          <a:blip r:embed="rId3"/>
          <a:stretch>
            <a:fillRect/>
          </a:stretch>
        </p:blipFill>
        <p:spPr>
          <a:xfrm>
            <a:off x="2131219" y="2336773"/>
            <a:ext cx="5015411" cy="31390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p:cNvPicPr>
            <a:picLocks noChangeAspect="1"/>
          </p:cNvPicPr>
          <p:nvPr/>
        </p:nvPicPr>
        <p:blipFill>
          <a:blip r:embed="rId4">
            <a:lum bright="-20000" contrast="40000"/>
            <a:extLst>
              <a:ext uri="{28A0092B-C50C-407E-A947-70E740481C1C}">
                <a14:useLocalDpi xmlns:a14="http://schemas.microsoft.com/office/drawing/2010/main" val="0"/>
              </a:ext>
            </a:extLst>
          </a:blip>
          <a:srcRect l="6947" t="7697" r="27327" b="54085"/>
          <a:stretch>
            <a:fillRect/>
          </a:stretch>
        </p:blipFill>
        <p:spPr bwMode="auto">
          <a:xfrm>
            <a:off x="855663" y="2757488"/>
            <a:ext cx="6958012"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Content Placeholder 3"/>
          <p:cNvPicPr>
            <a:picLocks noGrp="1" noChangeAspect="1" noChangeArrowheads="1"/>
          </p:cNvPicPr>
          <p:nvPr>
            <p:ph idx="1"/>
          </p:nvPr>
        </p:nvPicPr>
        <p:blipFill>
          <a:blip r:embed="rId5">
            <a:lum bright="-20000" contrast="40000"/>
            <a:extLst>
              <a:ext uri="{28A0092B-C50C-407E-A947-70E740481C1C}">
                <a14:useLocalDpi xmlns:a14="http://schemas.microsoft.com/office/drawing/2010/main" val="0"/>
              </a:ext>
            </a:extLst>
          </a:blip>
          <a:srcRect l="23264" b="41061"/>
          <a:stretch>
            <a:fillRect/>
          </a:stretch>
        </p:blipFill>
        <p:spPr>
          <a:xfrm>
            <a:off x="342900" y="-152400"/>
            <a:ext cx="7142163" cy="2622550"/>
          </a:xfrm>
        </p:spPr>
      </p:pic>
      <p:pic>
        <p:nvPicPr>
          <p:cNvPr id="13" name="Picture 12"/>
          <p:cNvPicPr>
            <a:picLocks noChangeAspect="1"/>
          </p:cNvPicPr>
          <p:nvPr/>
        </p:nvPicPr>
        <p:blipFill>
          <a:blip r:embed="rId6">
            <a:lum bright="-20000" contrast="40000"/>
            <a:extLst>
              <a:ext uri="{28A0092B-C50C-407E-A947-70E740481C1C}">
                <a14:useLocalDpi xmlns:a14="http://schemas.microsoft.com/office/drawing/2010/main" val="0"/>
              </a:ext>
            </a:extLst>
          </a:blip>
          <a:srcRect t="18246" r="11116" b="34872"/>
          <a:stretch>
            <a:fillRect/>
          </a:stretch>
        </p:blipFill>
        <p:spPr bwMode="auto">
          <a:xfrm>
            <a:off x="1838325" y="4848225"/>
            <a:ext cx="6934200" cy="175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7">
            <a:lum bright="-20000" contrast="40000"/>
            <a:extLst>
              <a:ext uri="{28A0092B-C50C-407E-A947-70E740481C1C}">
                <a14:useLocalDpi xmlns:a14="http://schemas.microsoft.com/office/drawing/2010/main" val="0"/>
              </a:ext>
            </a:extLst>
          </a:blip>
          <a:srcRect l="60898" t="40771" b="3017"/>
          <a:stretch>
            <a:fillRect/>
          </a:stretch>
        </p:blipFill>
        <p:spPr bwMode="auto">
          <a:xfrm>
            <a:off x="898525" y="2105025"/>
            <a:ext cx="687387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C7B19C2B-888F-4B7D-94E8-F12D1CF3494D}"/>
              </a:ext>
            </a:extLst>
          </p:cNvPr>
          <p:cNvSpPr/>
          <p:nvPr/>
        </p:nvSpPr>
        <p:spPr>
          <a:xfrm>
            <a:off x="898525" y="3321050"/>
            <a:ext cx="6450013" cy="671513"/>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GB" altLang="en-US" smtClean="0"/>
              <a:t>Safe Drinking?</a:t>
            </a:r>
            <a:endParaRPr lang="en-US" altLang="en-US" smtClean="0"/>
          </a:p>
        </p:txBody>
      </p:sp>
      <p:pic>
        <p:nvPicPr>
          <p:cNvPr id="22531"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96925" y="1457325"/>
            <a:ext cx="7550150" cy="4525963"/>
          </a:xfrm>
        </p:spPr>
      </p:pic>
      <p:pic>
        <p:nvPicPr>
          <p:cNvPr id="5" name="Picture 4"/>
          <p:cNvPicPr>
            <a:picLocks noChangeAspect="1"/>
          </p:cNvPicPr>
          <p:nvPr/>
        </p:nvPicPr>
        <p:blipFill>
          <a:blip r:embed="rId3">
            <a:lum bright="-20000" contrast="40000"/>
            <a:extLst>
              <a:ext uri="{28A0092B-C50C-407E-A947-70E740481C1C}">
                <a14:useLocalDpi xmlns:a14="http://schemas.microsoft.com/office/drawing/2010/main" val="0"/>
              </a:ext>
            </a:extLst>
          </a:blip>
          <a:srcRect t="8238" b="6746"/>
          <a:stretch>
            <a:fillRect/>
          </a:stretch>
        </p:blipFill>
        <p:spPr bwMode="auto">
          <a:xfrm>
            <a:off x="0" y="1417638"/>
            <a:ext cx="9255125" cy="457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3B5F35CB-C9F9-409C-8B2A-969A4AF474FF}"/>
              </a:ext>
            </a:extLst>
          </p:cNvPr>
          <p:cNvSpPr/>
          <p:nvPr/>
        </p:nvSpPr>
        <p:spPr>
          <a:xfrm>
            <a:off x="152400" y="3581400"/>
            <a:ext cx="8991600" cy="1066800"/>
          </a:xfrm>
          <a:prstGeom prst="rect">
            <a:avLst/>
          </a:prstGeom>
          <a:noFill/>
          <a:ln w="38100"/>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US" altLang="en-US" smtClean="0">
                <a:solidFill>
                  <a:srgbClr val="FFFF00"/>
                </a:solidFill>
              </a:rPr>
              <a:t>Substance</a:t>
            </a:r>
          </a:p>
        </p:txBody>
      </p:sp>
      <p:sp>
        <p:nvSpPr>
          <p:cNvPr id="3" name="Content Placeholder 2"/>
          <p:cNvSpPr>
            <a:spLocks noGrp="1"/>
          </p:cNvSpPr>
          <p:nvPr>
            <p:ph idx="1"/>
          </p:nvPr>
        </p:nvSpPr>
        <p:spPr>
          <a:xfrm>
            <a:off x="228600" y="2362200"/>
            <a:ext cx="8610600" cy="3763963"/>
          </a:xfrm>
        </p:spPr>
        <p:txBody>
          <a:bodyPr/>
          <a:lstStyle/>
          <a:p>
            <a:pPr lvl="1" eaLnBrk="1" hangingPunct="1">
              <a:lnSpc>
                <a:spcPct val="150000"/>
              </a:lnSpc>
            </a:pPr>
            <a:r>
              <a:rPr lang="en-US" altLang="en-US" smtClean="0"/>
              <a:t>Tobacco</a:t>
            </a:r>
          </a:p>
          <a:p>
            <a:pPr lvl="1" eaLnBrk="1" hangingPunct="1">
              <a:lnSpc>
                <a:spcPct val="150000"/>
              </a:lnSpc>
            </a:pPr>
            <a:r>
              <a:rPr lang="en-US" altLang="en-US" smtClean="0"/>
              <a:t>Alcohol </a:t>
            </a:r>
          </a:p>
          <a:p>
            <a:pPr lvl="1" eaLnBrk="1" hangingPunct="1">
              <a:lnSpc>
                <a:spcPct val="150000"/>
              </a:lnSpc>
            </a:pPr>
            <a:r>
              <a:rPr lang="en-US" altLang="en-US" smtClean="0"/>
              <a:t>Illicit drugs</a:t>
            </a:r>
          </a:p>
          <a:p>
            <a:pPr lvl="2" eaLnBrk="1" hangingPunct="1"/>
            <a:r>
              <a:rPr lang="en-US" altLang="en-US" sz="2800" smtClean="0"/>
              <a:t>cannabis, amphetamines, cocaine, opioids, and non-prescribed psychoactive prescription medication</a:t>
            </a:r>
          </a:p>
          <a:p>
            <a:pPr lvl="2" eaLnBrk="1" hangingPunct="1">
              <a:lnSpc>
                <a:spcPct val="150000"/>
              </a:lnSpc>
              <a:buFont typeface="Arial" panose="020B0604020202020204" pitchFamily="34" charset="0"/>
              <a:buNone/>
            </a:pPr>
            <a:endParaRPr lang="en-US" altLang="en-US" smtClean="0"/>
          </a:p>
          <a:p>
            <a:pPr lvl="2" eaLnBrk="1" hangingPunct="1">
              <a:lnSpc>
                <a:spcPct val="150000"/>
              </a:lnSpc>
              <a:buFont typeface="Arial" panose="020B0604020202020204" pitchFamily="34" charset="0"/>
              <a:buNone/>
            </a:pPr>
            <a:endParaRPr lang="en-US" altLang="en-US" smtClean="0"/>
          </a:p>
        </p:txBody>
      </p:sp>
      <p:sp>
        <p:nvSpPr>
          <p:cNvPr id="4" name="Rectangle 3">
            <a:extLst>
              <a:ext uri="{FF2B5EF4-FFF2-40B4-BE49-F238E27FC236}">
                <a16:creationId xmlns:a16="http://schemas.microsoft.com/office/drawing/2014/main" id="{A4619E5D-B6BB-4C91-9CDA-BF25BA4311C5}"/>
              </a:ext>
            </a:extLst>
          </p:cNvPr>
          <p:cNvSpPr/>
          <p:nvPr/>
        </p:nvSpPr>
        <p:spPr>
          <a:xfrm>
            <a:off x="2057400" y="1417638"/>
            <a:ext cx="5029200" cy="71596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3600" dirty="0"/>
              <a:t>A chemical compound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62200" y="838200"/>
            <a:ext cx="4973638" cy="5438775"/>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lstStyle/>
          <a:p>
            <a:pPr eaLnBrk="1" hangingPunct="1"/>
            <a:r>
              <a:rPr lang="en-US" altLang="en-US" smtClean="0"/>
              <a:t>Myth #3</a:t>
            </a:r>
          </a:p>
        </p:txBody>
      </p:sp>
      <p:sp>
        <p:nvSpPr>
          <p:cNvPr id="3" name="Title 1">
            <a:extLst>
              <a:ext uri="{FF2B5EF4-FFF2-40B4-BE49-F238E27FC236}">
                <a16:creationId xmlns:a16="http://schemas.microsoft.com/office/drawing/2014/main" id="{259F3621-6A44-4A64-AEB7-D987AB9C5193}"/>
              </a:ext>
            </a:extLst>
          </p:cNvPr>
          <p:cNvSpPr txBox="1">
            <a:spLocks/>
          </p:cNvSpPr>
          <p:nvPr/>
        </p:nvSpPr>
        <p:spPr>
          <a:xfrm>
            <a:off x="533400" y="2286000"/>
            <a:ext cx="8229600" cy="2133600"/>
          </a:xfrm>
          <a:prstGeom prst="rect">
            <a:avLst/>
          </a:prstGeom>
        </p:spPr>
        <p:txBody>
          <a:bodyPr anchor="ctr">
            <a:normAutofit/>
          </a:bodyPr>
          <a:lstStyle/>
          <a:p>
            <a:pPr algn="ctr" eaLnBrk="1" fontAlgn="auto" hangingPunct="1">
              <a:spcAft>
                <a:spcPts val="0"/>
              </a:spcAft>
              <a:defRPr/>
            </a:pPr>
            <a:r>
              <a:rPr lang="en-US" sz="4400" dirty="0">
                <a:latin typeface="+mj-lt"/>
                <a:ea typeface="+mj-ea"/>
                <a:cs typeface="+mj-cs"/>
              </a:rPr>
              <a:t>Only alcoholics themselves are to be blamed for their habit…….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54162"/>
          </a:xfrm>
        </p:spPr>
        <p:txBody>
          <a:bodyPr/>
          <a:lstStyle/>
          <a:p>
            <a:r>
              <a:rPr lang="en-US" altLang="en-US" smtClean="0"/>
              <a:t>1) Alcohol industry</a:t>
            </a:r>
          </a:p>
        </p:txBody>
      </p:sp>
      <p:sp>
        <p:nvSpPr>
          <p:cNvPr id="4" name="Title 1">
            <a:extLst>
              <a:ext uri="{FF2B5EF4-FFF2-40B4-BE49-F238E27FC236}">
                <a16:creationId xmlns:a16="http://schemas.microsoft.com/office/drawing/2014/main" id="{CCDD5D92-F6FE-420C-8CB4-A26956C9EE13}"/>
              </a:ext>
            </a:extLst>
          </p:cNvPr>
          <p:cNvSpPr txBox="1">
            <a:spLocks/>
          </p:cNvSpPr>
          <p:nvPr/>
        </p:nvSpPr>
        <p:spPr bwMode="auto">
          <a:xfrm>
            <a:off x="533400" y="1676400"/>
            <a:ext cx="8229600" cy="2514600"/>
          </a:xfrm>
          <a:prstGeom prst="rect">
            <a:avLst/>
          </a:prstGeom>
          <a:noFill/>
          <a:ln w="9525">
            <a:noFill/>
            <a:miter lim="800000"/>
            <a:headEnd/>
            <a:tailEnd/>
          </a:ln>
        </p:spPr>
        <p:txBody>
          <a:bodyPr anchor="ctr"/>
          <a:lstStyle/>
          <a:p>
            <a:pPr algn="ctr">
              <a:defRPr/>
            </a:pPr>
            <a:r>
              <a:rPr lang="en-US" sz="4400" dirty="0">
                <a:latin typeface="+mj-lt"/>
                <a:ea typeface="+mj-ea"/>
                <a:cs typeface="+mj-cs"/>
              </a:rPr>
              <a:t>Alcohol industry uses many marketing strategies to promote their products………..</a:t>
            </a:r>
          </a:p>
        </p:txBody>
      </p:sp>
      <p:sp>
        <p:nvSpPr>
          <p:cNvPr id="6" name="Title 1">
            <a:extLst>
              <a:ext uri="{FF2B5EF4-FFF2-40B4-BE49-F238E27FC236}">
                <a16:creationId xmlns:a16="http://schemas.microsoft.com/office/drawing/2014/main" id="{C430A0BB-DCC4-4B1F-A406-F0517960921A}"/>
              </a:ext>
            </a:extLst>
          </p:cNvPr>
          <p:cNvSpPr txBox="1">
            <a:spLocks/>
          </p:cNvSpPr>
          <p:nvPr/>
        </p:nvSpPr>
        <p:spPr bwMode="auto">
          <a:xfrm>
            <a:off x="538163" y="4425950"/>
            <a:ext cx="8229600" cy="1143000"/>
          </a:xfrm>
          <a:prstGeom prst="rect">
            <a:avLst/>
          </a:prstGeom>
          <a:noFill/>
          <a:ln w="9525">
            <a:noFill/>
            <a:miter lim="800000"/>
            <a:headEnd/>
            <a:tailEnd/>
          </a:ln>
        </p:spPr>
        <p:txBody>
          <a:bodyPr anchor="ctr"/>
          <a:lstStyle/>
          <a:p>
            <a:pPr algn="ctr">
              <a:defRPr/>
            </a:pPr>
            <a:r>
              <a:rPr lang="en-US" sz="4400" dirty="0">
                <a:latin typeface="+mj-lt"/>
                <a:ea typeface="+mj-ea"/>
                <a:cs typeface="+mj-cs"/>
              </a:rPr>
              <a:t>Media plays a major role………..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mtClean="0"/>
              <a:t>“Alcohol = fun”</a:t>
            </a:r>
          </a:p>
        </p:txBody>
      </p:sp>
      <p:pic>
        <p:nvPicPr>
          <p:cNvPr id="45058" name="Picture 2" descr="http://www.nicks.com.au/upload/image/image_200631813391717340.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295400"/>
            <a:ext cx="3943350" cy="5283200"/>
          </a:xfrm>
          <a:noFill/>
        </p:spPr>
      </p:pic>
      <p:pic>
        <p:nvPicPr>
          <p:cNvPr id="45060" name="Picture 4" descr="http://4.bp.blogspot.com/-JU_U08C6PWo/TlFdlLtQ1oI/AAAAAAAABWE/Qc-BItadXL0/s1600/alcoho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8513" y="1295400"/>
            <a:ext cx="4078287"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505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5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mtClean="0"/>
              <a:t>“Alcohol = growing up”</a:t>
            </a:r>
          </a:p>
        </p:txBody>
      </p:sp>
      <p:pic>
        <p:nvPicPr>
          <p:cNvPr id="46082" name="Picture 2" descr="http://www.smh.com.au/ffximage/2009/01/04/alcohol2_wideweb__470x331,0.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1295400"/>
            <a:ext cx="7270750" cy="5121275"/>
          </a:xfrm>
          <a:noFill/>
        </p:spPr>
      </p:pic>
      <p:pic>
        <p:nvPicPr>
          <p:cNvPr id="2765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568825"/>
            <a:ext cx="24669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6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19200"/>
          </a:xfrm>
        </p:spPr>
        <p:txBody>
          <a:bodyPr/>
          <a:lstStyle/>
          <a:p>
            <a:r>
              <a:rPr lang="en-US" altLang="en-US" smtClean="0"/>
              <a:t>“Alcohol = power”</a:t>
            </a:r>
          </a:p>
        </p:txBody>
      </p:sp>
      <p:pic>
        <p:nvPicPr>
          <p:cNvPr id="51202" name="Picture 2" descr="http://global3.memecdn.com/Alcoholic-Superman_o_123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64008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4" descr="http://3quarksdaily.blogs.com/3quarksdaily/images/lion_brewery_billboa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971800"/>
            <a:ext cx="4648200"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smtClean="0"/>
              <a:t>“Alcohol = fashion”</a:t>
            </a:r>
          </a:p>
        </p:txBody>
      </p:sp>
      <p:pic>
        <p:nvPicPr>
          <p:cNvPr id="29699" name="Picture 5" descr="http://i.telegraph.co.uk/multimedia/archive/01412/drink_1412057c.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1371600"/>
            <a:ext cx="4381500" cy="2743200"/>
          </a:xfrm>
          <a:noFill/>
        </p:spPr>
      </p:pic>
      <p:pic>
        <p:nvPicPr>
          <p:cNvPr id="29700" name="Picture 7" descr="http://i.livescience.com/images/i/000/031/871/iFF/teen-girl-drinking-shot.jpg?13497281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4038600"/>
            <a:ext cx="3429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GB" altLang="en-US" smtClean="0"/>
              <a:t>“Alcohol = solution”</a:t>
            </a:r>
          </a:p>
        </p:txBody>
      </p:sp>
      <p:pic>
        <p:nvPicPr>
          <p:cNvPr id="30723"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1341438"/>
            <a:ext cx="4038600" cy="5141912"/>
          </a:xfr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457200"/>
            <a:ext cx="3962400" cy="3962400"/>
          </a:xfrm>
        </p:spPr>
      </p:pic>
      <p:pic>
        <p:nvPicPr>
          <p:cNvPr id="3174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0" y="2819400"/>
            <a:ext cx="3854450"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0101" b="13304"/>
          <a:stretch>
            <a:fillRect/>
          </a:stretch>
        </p:blipFill>
        <p:spPr>
          <a:xfrm>
            <a:off x="381000" y="971550"/>
            <a:ext cx="3819525" cy="5200650"/>
          </a:xfrm>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t="11111" b="10001"/>
          <a:stretch>
            <a:fillRect/>
          </a:stretch>
        </p:blipFill>
        <p:spPr bwMode="auto">
          <a:xfrm>
            <a:off x="4419600" y="990600"/>
            <a:ext cx="385762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descr="http://cdn.c.photoshelter.com/img-get/I0000Q.m6Sr8r9sQ/s/780/520/cirrhosis-liver-immigrant-mexico-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5572125"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6" name="Picture 2" descr="http://www.sciencebase.com/images/adam-barak-facebook.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419600" y="3657600"/>
            <a:ext cx="4572000" cy="3060700"/>
          </a:xfrm>
          <a:noFill/>
        </p:spPr>
      </p:pic>
      <p:sp>
        <p:nvSpPr>
          <p:cNvPr id="4" name="Title 1"/>
          <p:cNvSpPr>
            <a:spLocks noGrp="1"/>
          </p:cNvSpPr>
          <p:nvPr>
            <p:ph type="title"/>
          </p:nvPr>
        </p:nvSpPr>
        <p:spPr>
          <a:xfrm>
            <a:off x="0" y="4157663"/>
            <a:ext cx="4572000" cy="2038350"/>
          </a:xfrm>
        </p:spPr>
        <p:txBody>
          <a:bodyPr/>
          <a:lstStyle/>
          <a:p>
            <a:r>
              <a:rPr lang="en-US" altLang="en-US" smtClean="0"/>
              <a:t>Waste resources</a:t>
            </a:r>
            <a:br>
              <a:rPr lang="en-US" altLang="en-US" smtClean="0"/>
            </a:br>
            <a:r>
              <a:rPr lang="en-US" altLang="en-US" smtClean="0"/>
              <a:t>- Men, Money &amp; Time  </a:t>
            </a:r>
          </a:p>
        </p:txBody>
      </p:sp>
      <p:sp>
        <p:nvSpPr>
          <p:cNvPr id="5" name="Title 1"/>
          <p:cNvSpPr txBox="1">
            <a:spLocks/>
          </p:cNvSpPr>
          <p:nvPr/>
        </p:nvSpPr>
        <p:spPr bwMode="auto">
          <a:xfrm>
            <a:off x="5876925" y="419100"/>
            <a:ext cx="32670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4400"/>
              <a:t>Impair wellbeing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286000"/>
            <a:ext cx="8229600" cy="1446213"/>
          </a:xfrm>
        </p:spPr>
        <p:txBody>
          <a:bodyPr>
            <a:spAutoFit/>
          </a:bodyPr>
          <a:lstStyle/>
          <a:p>
            <a:r>
              <a:rPr lang="en-US" altLang="en-US" smtClean="0"/>
              <a:t>2) Friends (????) / </a:t>
            </a:r>
            <a:br>
              <a:rPr lang="en-US" altLang="en-US" smtClean="0"/>
            </a:br>
            <a:r>
              <a:rPr lang="en-US" altLang="en-US" smtClean="0"/>
              <a:t>People you drink with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mtClean="0"/>
              <a:t>“Have a drink…..have one more…..”</a:t>
            </a:r>
          </a:p>
        </p:txBody>
      </p:sp>
      <p:pic>
        <p:nvPicPr>
          <p:cNvPr id="41986" name="Picture 2" descr="http://www.blogcdn.com/www.parentdish.com/media/2011/04/teendrinking59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888" y="1600200"/>
            <a:ext cx="69770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9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altLang="en-US" smtClean="0"/>
              <a:t>Myth #4</a:t>
            </a:r>
          </a:p>
        </p:txBody>
      </p:sp>
      <p:sp>
        <p:nvSpPr>
          <p:cNvPr id="3" name="Title 1">
            <a:extLst>
              <a:ext uri="{FF2B5EF4-FFF2-40B4-BE49-F238E27FC236}">
                <a16:creationId xmlns:a16="http://schemas.microsoft.com/office/drawing/2014/main" id="{E5A049B2-21C0-4AF4-A64D-CC17BB37C014}"/>
              </a:ext>
            </a:extLst>
          </p:cNvPr>
          <p:cNvSpPr txBox="1">
            <a:spLocks/>
          </p:cNvSpPr>
          <p:nvPr/>
        </p:nvSpPr>
        <p:spPr>
          <a:xfrm>
            <a:off x="533400" y="2286000"/>
            <a:ext cx="8229600" cy="2133600"/>
          </a:xfrm>
          <a:prstGeom prst="rect">
            <a:avLst/>
          </a:prstGeom>
        </p:spPr>
        <p:txBody>
          <a:bodyPr anchor="ctr">
            <a:normAutofit/>
          </a:bodyPr>
          <a:lstStyle/>
          <a:p>
            <a:pPr algn="ctr" eaLnBrk="1" fontAlgn="auto" hangingPunct="1">
              <a:spcAft>
                <a:spcPts val="0"/>
              </a:spcAft>
              <a:defRPr/>
            </a:pPr>
            <a:r>
              <a:rPr lang="en-US" sz="4400" dirty="0">
                <a:latin typeface="+mj-lt"/>
                <a:ea typeface="+mj-ea"/>
                <a:cs typeface="+mj-cs"/>
              </a:rPr>
              <a:t>Drugs are a bigger problem than alcohol…….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Content Placeholder 2"/>
          <p:cNvSpPr>
            <a:spLocks noGrp="1"/>
          </p:cNvSpPr>
          <p:nvPr>
            <p:ph idx="1"/>
          </p:nvPr>
        </p:nvSpPr>
        <p:spPr>
          <a:xfrm>
            <a:off x="304800" y="1143000"/>
            <a:ext cx="8686800" cy="5257800"/>
          </a:xfrm>
        </p:spPr>
        <p:txBody>
          <a:bodyPr/>
          <a:lstStyle/>
          <a:p>
            <a:pPr marL="0" indent="0" algn="ctr">
              <a:spcAft>
                <a:spcPts val="1200"/>
              </a:spcAft>
              <a:buFont typeface="Arial" panose="020B0604020202020204" pitchFamily="34" charset="0"/>
              <a:buNone/>
            </a:pPr>
            <a:r>
              <a:rPr lang="en-US" altLang="en-US" sz="4000" smtClean="0"/>
              <a:t>Alcohol contributes to 2.5 million deaths each year  (more deaths than by HIV/AIDS or TB) </a:t>
            </a:r>
          </a:p>
          <a:p>
            <a:pPr marL="0" indent="0" algn="ctr">
              <a:spcAft>
                <a:spcPts val="1200"/>
              </a:spcAft>
              <a:buFont typeface="Arial" panose="020B0604020202020204" pitchFamily="34" charset="0"/>
              <a:buNone/>
            </a:pPr>
            <a:endParaRPr lang="en-US" altLang="en-US" sz="4000" smtClean="0"/>
          </a:p>
          <a:p>
            <a:pPr marL="0" indent="0" algn="ctr">
              <a:spcAft>
                <a:spcPts val="1200"/>
              </a:spcAft>
              <a:buFont typeface="Arial" panose="020B0604020202020204" pitchFamily="34" charset="0"/>
              <a:buNone/>
            </a:pPr>
            <a:r>
              <a:rPr lang="en-US" altLang="en-US" sz="4000" smtClean="0"/>
              <a:t>The world’s leading risk factor for death among males aged 15–59</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86800" cy="5715000"/>
          </a:xfrm>
        </p:spPr>
        <p:txBody>
          <a:bodyPr/>
          <a:lstStyle/>
          <a:p>
            <a:pPr marL="0" indent="0" algn="ctr">
              <a:spcAft>
                <a:spcPts val="1800"/>
              </a:spcAft>
              <a:buFont typeface="Arial" panose="020B0604020202020204" pitchFamily="34" charset="0"/>
              <a:buNone/>
            </a:pPr>
            <a:r>
              <a:rPr lang="en-US" altLang="en-US" sz="4000" smtClean="0"/>
              <a:t>International Classification of Diseases (ICD)-has more than 30 diseases that include alcohol consumption as the  causal factor </a:t>
            </a:r>
          </a:p>
          <a:p>
            <a:pPr marL="0" indent="0" algn="ctr">
              <a:spcAft>
                <a:spcPts val="1800"/>
              </a:spcAft>
              <a:buFont typeface="Arial" panose="020B0604020202020204" pitchFamily="34" charset="0"/>
              <a:buNone/>
            </a:pPr>
            <a:endParaRPr lang="en-US" altLang="en-US" sz="4000" smtClean="0"/>
          </a:p>
          <a:p>
            <a:pPr marL="0" indent="0" algn="ctr">
              <a:spcAft>
                <a:spcPts val="1800"/>
              </a:spcAft>
              <a:buFont typeface="Arial" panose="020B0604020202020204" pitchFamily="34" charset="0"/>
              <a:buNone/>
            </a:pPr>
            <a:r>
              <a:rPr lang="en-US" altLang="en-US" sz="4000" smtClean="0"/>
              <a:t>In addition, over 200 disease codes identify alcohol as a major risk factor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7200" y="228600"/>
            <a:ext cx="8229600" cy="1371600"/>
          </a:xfrm>
        </p:spPr>
        <p:txBody>
          <a:bodyPr/>
          <a:lstStyle/>
          <a:p>
            <a:r>
              <a:rPr lang="en-US" altLang="en-US" smtClean="0">
                <a:solidFill>
                  <a:srgbClr val="FFFF00"/>
                </a:solidFill>
              </a:rPr>
              <a:t>Reducing harm from alcohol - Objectives</a:t>
            </a:r>
          </a:p>
        </p:txBody>
      </p:sp>
      <p:sp>
        <p:nvSpPr>
          <p:cNvPr id="3" name="Content Placeholder 2"/>
          <p:cNvSpPr>
            <a:spLocks noGrp="1"/>
          </p:cNvSpPr>
          <p:nvPr>
            <p:ph idx="1"/>
          </p:nvPr>
        </p:nvSpPr>
        <p:spPr>
          <a:xfrm>
            <a:off x="304800" y="1752600"/>
            <a:ext cx="8534400" cy="4876800"/>
          </a:xfrm>
        </p:spPr>
        <p:txBody>
          <a:bodyPr/>
          <a:lstStyle/>
          <a:p>
            <a:pPr marL="742950" indent="-742950">
              <a:spcAft>
                <a:spcPts val="1800"/>
              </a:spcAft>
              <a:buFont typeface="Calibri" panose="020F0502020204030204" pitchFamily="34" charset="0"/>
              <a:buAutoNum type="arabicPeriod"/>
            </a:pPr>
            <a:r>
              <a:rPr lang="en-US" altLang="en-US" smtClean="0"/>
              <a:t>Delay initiation of use</a:t>
            </a:r>
          </a:p>
          <a:p>
            <a:pPr marL="742950" indent="-742950">
              <a:spcAft>
                <a:spcPts val="1800"/>
              </a:spcAft>
              <a:buFont typeface="Calibri" panose="020F0502020204030204" pitchFamily="34" charset="0"/>
              <a:buAutoNum type="arabicPeriod"/>
            </a:pPr>
            <a:r>
              <a:rPr lang="en-US" altLang="en-US" smtClean="0"/>
              <a:t>Reduce heavy alcohol use</a:t>
            </a:r>
          </a:p>
          <a:p>
            <a:pPr marL="742950" indent="-742950">
              <a:spcAft>
                <a:spcPts val="1800"/>
              </a:spcAft>
              <a:buFont typeface="Calibri" panose="020F0502020204030204" pitchFamily="34" charset="0"/>
              <a:buAutoNum type="arabicPeriod"/>
            </a:pPr>
            <a:r>
              <a:rPr lang="en-US" altLang="en-US" smtClean="0"/>
              <a:t>Minimize harmful patterns of consumption</a:t>
            </a:r>
          </a:p>
          <a:p>
            <a:pPr marL="742950" indent="-742950">
              <a:spcAft>
                <a:spcPts val="1800"/>
              </a:spcAft>
              <a:buFont typeface="Calibri" panose="020F0502020204030204" pitchFamily="34" charset="0"/>
              <a:buAutoNum type="arabicPeriod"/>
            </a:pPr>
            <a:r>
              <a:rPr lang="en-US" altLang="en-US" smtClean="0"/>
              <a:t>Reduce population consumption</a:t>
            </a:r>
          </a:p>
          <a:p>
            <a:pPr marL="742950" indent="-742950">
              <a:spcAft>
                <a:spcPts val="1800"/>
              </a:spcAft>
              <a:buFont typeface="Calibri" panose="020F0502020204030204" pitchFamily="34" charset="0"/>
              <a:buAutoNum type="arabicPeriod"/>
            </a:pPr>
            <a:r>
              <a:rPr lang="en-US" altLang="en-US" smtClean="0"/>
              <a:t>Change harmful behaviours associated with alcohol use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304800" y="1752600"/>
            <a:ext cx="8229600" cy="1143000"/>
          </a:xfrm>
        </p:spPr>
        <p:txBody>
          <a:bodyPr/>
          <a:lstStyle/>
          <a:p>
            <a:r>
              <a:rPr lang="en-US" altLang="en-US" sz="5400" smtClean="0">
                <a:solidFill>
                  <a:srgbClr val="FFFF00"/>
                </a:solidFill>
              </a:rPr>
              <a:t>Other substances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533400" y="228600"/>
            <a:ext cx="8229600" cy="1143000"/>
          </a:xfrm>
        </p:spPr>
        <p:txBody>
          <a:bodyPr/>
          <a:lstStyle/>
          <a:p>
            <a:r>
              <a:rPr lang="en-US" altLang="en-US" smtClean="0">
                <a:solidFill>
                  <a:srgbClr val="FFFF00"/>
                </a:solidFill>
              </a:rPr>
              <a:t>Global burden</a:t>
            </a:r>
          </a:p>
        </p:txBody>
      </p:sp>
      <p:sp>
        <p:nvSpPr>
          <p:cNvPr id="3" name="Content Placeholder 2">
            <a:extLst>
              <a:ext uri="{FF2B5EF4-FFF2-40B4-BE49-F238E27FC236}">
                <a16:creationId xmlns:a16="http://schemas.microsoft.com/office/drawing/2014/main" id="{09ACA3A1-0BE1-4078-9274-7057732D9858}"/>
              </a:ext>
            </a:extLst>
          </p:cNvPr>
          <p:cNvSpPr>
            <a:spLocks noGrp="1"/>
          </p:cNvSpPr>
          <p:nvPr>
            <p:ph idx="1"/>
          </p:nvPr>
        </p:nvSpPr>
        <p:spPr>
          <a:xfrm>
            <a:off x="381000" y="1752600"/>
            <a:ext cx="8458200" cy="4648200"/>
          </a:xfrm>
        </p:spPr>
        <p:txBody>
          <a:bodyPr/>
          <a:lstStyle/>
          <a:p>
            <a:pPr marL="0" indent="0" algn="ctr">
              <a:spcAft>
                <a:spcPts val="2400"/>
              </a:spcAft>
              <a:buFont typeface="Arial" charset="0"/>
              <a:buNone/>
              <a:defRPr/>
            </a:pPr>
            <a:r>
              <a:rPr lang="en-US" dirty="0"/>
              <a:t>In 2008, 155 to 250 million (3.5% to 5.7%) of the world's population aged 15-64, used other psychoactive substances</a:t>
            </a:r>
          </a:p>
          <a:p>
            <a:pPr marL="0" indent="0" algn="ctr">
              <a:spcAft>
                <a:spcPts val="2400"/>
              </a:spcAft>
              <a:buFont typeface="Arial" charset="0"/>
              <a:buNone/>
              <a:defRPr/>
            </a:pPr>
            <a:endParaRPr lang="en-US" dirty="0"/>
          </a:p>
          <a:p>
            <a:pPr marL="0" indent="0" algn="ctr">
              <a:buFont typeface="Arial" charset="0"/>
              <a:buNone/>
              <a:defRPr/>
            </a:pPr>
            <a:r>
              <a:rPr lang="en-US" dirty="0"/>
              <a:t>Globally, cannabis is the most commonly used (129-190 million people) </a:t>
            </a:r>
          </a:p>
          <a:p>
            <a:pPr>
              <a:buFont typeface="Arial" charset="0"/>
              <a:buNone/>
              <a:defRPr/>
            </a:pP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smtClean="0"/>
              <a:t>Marijuana in the Market</a:t>
            </a:r>
          </a:p>
        </p:txBody>
      </p:sp>
      <p:sp>
        <p:nvSpPr>
          <p:cNvPr id="3" name="Content Placeholder 2"/>
          <p:cNvSpPr>
            <a:spLocks noGrp="1"/>
          </p:cNvSpPr>
          <p:nvPr>
            <p:ph idx="1"/>
          </p:nvPr>
        </p:nvSpPr>
        <p:spPr/>
        <p:txBody>
          <a:bodyPr/>
          <a:lstStyle/>
          <a:p>
            <a:r>
              <a:rPr lang="en-US" altLang="en-US" smtClean="0"/>
              <a:t>Is different!</a:t>
            </a:r>
          </a:p>
          <a:p>
            <a:r>
              <a:rPr lang="en-US" altLang="en-US" smtClean="0"/>
              <a:t>Is more potent – 50% to 60% more Tetrahydrocannabinol (THC) levels</a:t>
            </a:r>
          </a:p>
          <a:p>
            <a:r>
              <a:rPr lang="en-US" altLang="en-US" smtClean="0"/>
              <a:t>Genetically modified to the level of being a different plant</a:t>
            </a:r>
          </a:p>
          <a:p>
            <a:r>
              <a:rPr lang="en-US" altLang="en-US" smtClean="0"/>
              <a:t>Loaded with fungicides and other chemicals to increase the shelf-life</a:t>
            </a:r>
          </a:p>
          <a:p>
            <a:endParaRPr lang="en-US"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smtClean="0"/>
              <a:t>Adverse Effects</a:t>
            </a:r>
          </a:p>
        </p:txBody>
      </p:sp>
      <p:sp>
        <p:nvSpPr>
          <p:cNvPr id="3" name="Content Placeholder 2"/>
          <p:cNvSpPr>
            <a:spLocks noGrp="1"/>
          </p:cNvSpPr>
          <p:nvPr>
            <p:ph idx="1"/>
          </p:nvPr>
        </p:nvSpPr>
        <p:spPr/>
        <p:txBody>
          <a:bodyPr/>
          <a:lstStyle/>
          <a:p>
            <a:r>
              <a:rPr lang="en-US" altLang="en-US" smtClean="0"/>
              <a:t>An addictive substance </a:t>
            </a:r>
          </a:p>
          <a:p>
            <a:pPr lvl="1"/>
            <a:r>
              <a:rPr lang="en-US" altLang="en-US" smtClean="0"/>
              <a:t>wastes men, money and time</a:t>
            </a:r>
          </a:p>
          <a:p>
            <a:r>
              <a:rPr lang="en-US" altLang="en-US" smtClean="0"/>
              <a:t>Increase risk of Schizophrenia </a:t>
            </a:r>
          </a:p>
          <a:p>
            <a:r>
              <a:rPr lang="en-US" altLang="en-US" smtClean="0"/>
              <a:t>Gives all the negative effects related to ‘smoking’</a:t>
            </a:r>
          </a:p>
          <a:p>
            <a:endParaRPr lang="en-US"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Picture 4" descr="http://withinreachglobal.org/files/img/poverty-manil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98475"/>
            <a:ext cx="51435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2" name="Picture 12" descr="http://www.sundayobserver.lk/2012/01/08/z_p-37-R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860675"/>
            <a:ext cx="3657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0" name="Picture 10" descr="http://globaltamilnews.net/Portals/0/GlobalResources/EN/images/jeil%2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900" y="2759075"/>
            <a:ext cx="32766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Title 1"/>
          <p:cNvSpPr>
            <a:spLocks noGrp="1"/>
          </p:cNvSpPr>
          <p:nvPr>
            <p:ph type="title"/>
          </p:nvPr>
        </p:nvSpPr>
        <p:spPr>
          <a:xfrm>
            <a:off x="381000" y="4343400"/>
            <a:ext cx="8229600" cy="2971800"/>
          </a:xfrm>
        </p:spPr>
        <p:txBody>
          <a:bodyPr/>
          <a:lstStyle/>
          <a:p>
            <a:r>
              <a:rPr lang="en-US" altLang="en-US" smtClean="0"/>
              <a:t>Lead to a range of socio-economic adverse effects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97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9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p:cNvPicPr>
            <a:picLocks noChangeAspect="1" noChangeArrowheads="1"/>
          </p:cNvPicPr>
          <p:nvPr/>
        </p:nvPicPr>
        <p:blipFill>
          <a:blip r:embed="rId2">
            <a:extLst>
              <a:ext uri="{28A0092B-C50C-407E-A947-70E740481C1C}">
                <a14:useLocalDpi xmlns:a14="http://schemas.microsoft.com/office/drawing/2010/main" val="0"/>
              </a:ext>
            </a:extLst>
          </a:blip>
          <a:srcRect l="4167" t="23340" r="10001" b="7037"/>
          <a:stretch>
            <a:fillRect/>
          </a:stretch>
        </p:blipFill>
        <p:spPr bwMode="auto">
          <a:xfrm>
            <a:off x="457200" y="542925"/>
            <a:ext cx="6324600"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Content Placeholder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3596" t="21887" r="40529" b="5717"/>
          <a:stretch>
            <a:fillRect/>
          </a:stretch>
        </p:blipFill>
        <p:spPr>
          <a:xfrm>
            <a:off x="2895600" y="2743200"/>
            <a:ext cx="5410200" cy="394335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533400" y="-152400"/>
            <a:ext cx="8229600" cy="1143000"/>
          </a:xfrm>
        </p:spPr>
        <p:txBody>
          <a:bodyPr/>
          <a:lstStyle/>
          <a:p>
            <a:r>
              <a:rPr lang="en-US" altLang="en-US" smtClean="0">
                <a:solidFill>
                  <a:srgbClr val="FFFF00"/>
                </a:solidFill>
              </a:rPr>
              <a:t>References</a:t>
            </a:r>
          </a:p>
        </p:txBody>
      </p:sp>
      <p:sp>
        <p:nvSpPr>
          <p:cNvPr id="52227" name="Content Placeholder 2">
            <a:extLst>
              <a:ext uri="{FF2B5EF4-FFF2-40B4-BE49-F238E27FC236}">
                <a16:creationId xmlns:a16="http://schemas.microsoft.com/office/drawing/2014/main" id="{85D779BC-1049-4450-A64B-97C1AA1AC53A}"/>
              </a:ext>
            </a:extLst>
          </p:cNvPr>
          <p:cNvSpPr>
            <a:spLocks noGrp="1"/>
          </p:cNvSpPr>
          <p:nvPr>
            <p:ph idx="1"/>
          </p:nvPr>
        </p:nvSpPr>
        <p:spPr>
          <a:xfrm>
            <a:off x="228600" y="914400"/>
            <a:ext cx="8763000" cy="5715000"/>
          </a:xfrm>
        </p:spPr>
        <p:txBody>
          <a:bodyPr/>
          <a:lstStyle/>
          <a:p>
            <a:pPr marL="346075" indent="-346075">
              <a:spcBef>
                <a:spcPts val="0"/>
              </a:spcBef>
              <a:spcAft>
                <a:spcPts val="600"/>
              </a:spcAft>
              <a:buFont typeface="Arial" charset="0"/>
              <a:buChar char="•"/>
              <a:defRPr/>
            </a:pPr>
            <a:r>
              <a:rPr lang="en-US" sz="1800" dirty="0"/>
              <a:t>Global Status Report on Alcohol 2011 – World Health Organization</a:t>
            </a:r>
          </a:p>
          <a:p>
            <a:pPr marL="346075" indent="-346075">
              <a:spcBef>
                <a:spcPts val="0"/>
              </a:spcBef>
              <a:spcAft>
                <a:spcPts val="600"/>
              </a:spcAft>
              <a:buFont typeface="Arial" charset="0"/>
              <a:buChar char="•"/>
              <a:defRPr/>
            </a:pPr>
            <a:r>
              <a:rPr lang="en-US" sz="1800" dirty="0"/>
              <a:t>Alcohol and Drug Information Centre (ADIC)</a:t>
            </a:r>
          </a:p>
          <a:p>
            <a:pPr marL="346075" indent="-346075">
              <a:spcBef>
                <a:spcPts val="0"/>
              </a:spcBef>
              <a:spcAft>
                <a:spcPts val="600"/>
              </a:spcAft>
              <a:buFont typeface="Arial" charset="0"/>
              <a:buChar char="•"/>
              <a:defRPr/>
            </a:pPr>
            <a:r>
              <a:rPr lang="en-US" sz="1800" dirty="0"/>
              <a:t>WHO Alcohol Control Series – Books 2 &amp; 5</a:t>
            </a:r>
          </a:p>
          <a:p>
            <a:pPr marL="568325" lvl="1" indent="-346075">
              <a:spcBef>
                <a:spcPts val="0"/>
              </a:spcBef>
              <a:spcAft>
                <a:spcPts val="600"/>
              </a:spcAft>
              <a:buFont typeface="Arial" charset="0"/>
              <a:buChar char="–"/>
              <a:defRPr/>
            </a:pPr>
            <a:r>
              <a:rPr lang="en-US" sz="1800" dirty="0"/>
              <a:t>Public Health Problems Caused by Harmful Use of Alcohol: Gaining Less or Loosing More? (#2)</a:t>
            </a:r>
          </a:p>
          <a:p>
            <a:pPr marL="568325" lvl="1" indent="-346075">
              <a:spcBef>
                <a:spcPts val="0"/>
              </a:spcBef>
              <a:spcAft>
                <a:spcPts val="600"/>
              </a:spcAft>
              <a:buFont typeface="Arial" charset="0"/>
              <a:buChar char="–"/>
              <a:defRPr/>
            </a:pPr>
            <a:r>
              <a:rPr lang="en-US" sz="1800" dirty="0"/>
              <a:t>Reducing Harm from Use of Alcohol: Community Responses (#5)</a:t>
            </a:r>
          </a:p>
          <a:p>
            <a:pPr marL="346075" indent="-346075">
              <a:spcBef>
                <a:spcPts val="0"/>
              </a:spcBef>
              <a:spcAft>
                <a:spcPts val="600"/>
              </a:spcAft>
              <a:buFont typeface="Arial" charset="0"/>
              <a:buChar char="•"/>
              <a:defRPr/>
            </a:pPr>
            <a:r>
              <a:rPr lang="en-US" sz="1800" dirty="0"/>
              <a:t>Strategies to Address Alcohol Problems – Prof. </a:t>
            </a:r>
            <a:r>
              <a:rPr lang="en-US" sz="1800" dirty="0" err="1"/>
              <a:t>Diyanath</a:t>
            </a:r>
            <a:r>
              <a:rPr lang="en-US" sz="1800" dirty="0"/>
              <a:t> </a:t>
            </a:r>
            <a:r>
              <a:rPr lang="en-US" sz="1800" dirty="0" err="1"/>
              <a:t>Samarsinghe</a:t>
            </a:r>
            <a:endParaRPr lang="en-US" sz="1800" dirty="0"/>
          </a:p>
          <a:p>
            <a:pPr marL="346075" indent="-346075">
              <a:spcBef>
                <a:spcPts val="0"/>
              </a:spcBef>
              <a:spcAft>
                <a:spcPts val="600"/>
              </a:spcAft>
              <a:buFont typeface="Arial" charset="0"/>
              <a:buChar char="•"/>
              <a:defRPr/>
            </a:pPr>
            <a:r>
              <a:rPr lang="en-US" sz="1800" dirty="0"/>
              <a:t>National Dangerous Drugs Control Board (NDDCB)</a:t>
            </a:r>
          </a:p>
          <a:p>
            <a:pPr marL="346075" indent="-346075">
              <a:spcBef>
                <a:spcPts val="0"/>
              </a:spcBef>
              <a:spcAft>
                <a:spcPts val="600"/>
              </a:spcAft>
              <a:buFont typeface="Arial" charset="0"/>
              <a:buChar char="•"/>
              <a:defRPr/>
            </a:pPr>
            <a:r>
              <a:rPr lang="en-US" sz="1800" dirty="0">
                <a:hlinkClick r:id="rId2"/>
              </a:rPr>
              <a:t>http://www.who.int/substance_abuse/en/</a:t>
            </a:r>
            <a:r>
              <a:rPr lang="en-US" sz="1800" dirty="0"/>
              <a:t> - WHO Drug abuse facts</a:t>
            </a:r>
          </a:p>
          <a:p>
            <a:pPr marL="346075" indent="-346075">
              <a:spcBef>
                <a:spcPts val="0"/>
              </a:spcBef>
              <a:spcAft>
                <a:spcPts val="600"/>
              </a:spcAft>
              <a:buFont typeface="Arial" charset="0"/>
              <a:buChar char="•"/>
              <a:defRPr/>
            </a:pPr>
            <a:r>
              <a:rPr lang="en-US" sz="1800" i="1" dirty="0">
                <a:ea typeface="黑体" pitchFamily="1" charset="-122"/>
              </a:rPr>
              <a:t>NATA Act Sri Lanka.</a:t>
            </a:r>
            <a:r>
              <a:rPr lang="en-US" sz="1800" dirty="0">
                <a:ea typeface="黑体" pitchFamily="1" charset="-122"/>
              </a:rPr>
              <a:t> : Available: </a:t>
            </a:r>
            <a:r>
              <a:rPr lang="en-US" sz="1800" u="sng" dirty="0">
                <a:ea typeface="黑体" pitchFamily="1" charset="-122"/>
                <a:hlinkClick r:id="rId3"/>
              </a:rPr>
              <a:t>http://www.nata.gov.lk/</a:t>
            </a:r>
            <a:endParaRPr lang="en-US" sz="1800" u="sng" dirty="0">
              <a:ea typeface="黑体" pitchFamily="1" charset="-122"/>
            </a:endParaRPr>
          </a:p>
          <a:p>
            <a:pPr marL="346075" indent="-346075" eaLnBrk="1" hangingPunct="1">
              <a:spcBef>
                <a:spcPts val="0"/>
              </a:spcBef>
              <a:spcAft>
                <a:spcPts val="600"/>
              </a:spcAft>
              <a:buFont typeface="Arial" charset="0"/>
              <a:buChar char="•"/>
              <a:defRPr/>
            </a:pPr>
            <a:r>
              <a:rPr lang="en-US" sz="1800" i="1" dirty="0">
                <a:ea typeface="黑体" pitchFamily="1" charset="-122"/>
              </a:rPr>
              <a:t>WHO Tobacco Fact Sheet 2012 </a:t>
            </a:r>
            <a:r>
              <a:rPr lang="en-US" sz="1800" dirty="0">
                <a:ea typeface="黑体" pitchFamily="1" charset="-122"/>
              </a:rPr>
              <a:t> - Available: </a:t>
            </a:r>
            <a:r>
              <a:rPr lang="en-US" sz="1800" dirty="0">
                <a:ea typeface="黑体" pitchFamily="1" charset="-122"/>
                <a:hlinkClick r:id="rId4"/>
              </a:rPr>
              <a:t>http://www.who.int/mediacentre/factsheets/fs339/en/</a:t>
            </a:r>
            <a:r>
              <a:rPr lang="en-US" sz="1800" dirty="0">
                <a:ea typeface="黑体" pitchFamily="1" charset="-122"/>
              </a:rPr>
              <a:t> </a:t>
            </a:r>
            <a:endParaRPr lang="en-US" sz="1800" i="1" dirty="0">
              <a:ea typeface="黑体" pitchFamily="1" charset="-122"/>
            </a:endParaRPr>
          </a:p>
          <a:p>
            <a:pPr marL="346075" indent="-346075" eaLnBrk="1" hangingPunct="1">
              <a:spcBef>
                <a:spcPts val="0"/>
              </a:spcBef>
              <a:spcAft>
                <a:spcPts val="600"/>
              </a:spcAft>
              <a:buFont typeface="Arial" charset="0"/>
              <a:buChar char="•"/>
              <a:defRPr/>
            </a:pPr>
            <a:r>
              <a:rPr lang="en-US" sz="1800" i="1" dirty="0">
                <a:ea typeface="黑体" pitchFamily="1" charset="-122"/>
              </a:rPr>
              <a:t>Help your patients quit smoking </a:t>
            </a:r>
            <a:r>
              <a:rPr lang="en-US" sz="1800" dirty="0">
                <a:ea typeface="黑体" pitchFamily="1" charset="-122"/>
              </a:rPr>
              <a:t>– D. </a:t>
            </a:r>
            <a:r>
              <a:rPr lang="en-US" sz="1800" dirty="0" err="1">
                <a:ea typeface="黑体" pitchFamily="1" charset="-122"/>
              </a:rPr>
              <a:t>Samarasinghe</a:t>
            </a:r>
            <a:r>
              <a:rPr lang="en-US" sz="1800" dirty="0">
                <a:ea typeface="黑体" pitchFamily="1" charset="-122"/>
              </a:rPr>
              <a:t>, V. De Silva &amp; M. Fernando, SLMA 2003.</a:t>
            </a:r>
          </a:p>
          <a:p>
            <a:pPr marL="346075" indent="-346075" eaLnBrk="1" hangingPunct="1">
              <a:spcBef>
                <a:spcPts val="0"/>
              </a:spcBef>
              <a:spcAft>
                <a:spcPts val="600"/>
              </a:spcAft>
              <a:buFont typeface="Arial" charset="0"/>
              <a:buChar char="•"/>
              <a:defRPr/>
            </a:pPr>
            <a:r>
              <a:rPr lang="en-US" sz="1800" i="1" dirty="0">
                <a:ea typeface="黑体" pitchFamily="1" charset="-122"/>
              </a:rPr>
              <a:t>Framework Convention on Tobacco Control.</a:t>
            </a:r>
            <a:r>
              <a:rPr lang="en-US" sz="1800" dirty="0">
                <a:ea typeface="黑体" pitchFamily="1" charset="-122"/>
              </a:rPr>
              <a:t> World Health Organization, 2003. Geneva: Available: </a:t>
            </a:r>
            <a:r>
              <a:rPr lang="en-US" sz="1800" u="sng" dirty="0">
                <a:ea typeface="黑体" pitchFamily="1" charset="-122"/>
                <a:hlinkClick r:id="rId5"/>
              </a:rPr>
              <a:t>http://whqlibdoc.who.int/publications/2003/9241591013.pdf</a:t>
            </a:r>
            <a:endParaRPr lang="en-US" sz="1800" u="sng" dirty="0">
              <a:ea typeface="黑体" pitchFamily="1" charset="-122"/>
            </a:endParaRPr>
          </a:p>
          <a:p>
            <a:pPr marL="0">
              <a:spcBef>
                <a:spcPts val="0"/>
              </a:spcBef>
              <a:spcAft>
                <a:spcPts val="600"/>
              </a:spcAft>
              <a:buFont typeface="Arial" charset="0"/>
              <a:buNone/>
              <a:defRPr/>
            </a:pPr>
            <a:endParaRPr lang="en-US" sz="1800" u="sng" dirty="0">
              <a:ea typeface="黑体"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227">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227">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227">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22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22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227">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227">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2227">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227">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227">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22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p:bldP spid="5222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en-US" sz="5400" smtClean="0">
                <a:solidFill>
                  <a:srgbClr val="FFFF00"/>
                </a:solidFill>
              </a:rPr>
              <a:t>Alcohol</a:t>
            </a:r>
          </a:p>
        </p:txBody>
      </p:sp>
      <p:sp>
        <p:nvSpPr>
          <p:cNvPr id="4" name="Title 1"/>
          <p:cNvSpPr txBox="1">
            <a:spLocks/>
          </p:cNvSpPr>
          <p:nvPr/>
        </p:nvSpPr>
        <p:spPr bwMode="auto">
          <a:xfrm>
            <a:off x="381000" y="1219200"/>
            <a:ext cx="8229600" cy="399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5400"/>
              <a:t>There are many myths regarding alcohol….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wd">
                                    <p:tmAbs val="2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lstStyle/>
          <a:p>
            <a:pPr eaLnBrk="1" hangingPunct="1"/>
            <a:r>
              <a:rPr lang="en-US" altLang="en-US" smtClean="0"/>
              <a:t>Myth #1</a:t>
            </a:r>
          </a:p>
        </p:txBody>
      </p:sp>
      <p:sp>
        <p:nvSpPr>
          <p:cNvPr id="4" name="Title 1"/>
          <p:cNvSpPr txBox="1">
            <a:spLocks/>
          </p:cNvSpPr>
          <p:nvPr/>
        </p:nvSpPr>
        <p:spPr bwMode="auto">
          <a:xfrm>
            <a:off x="533400" y="25146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latin typeface="Arial" panose="020B0604020202020204" pitchFamily="34" charset="0"/>
              </a:rPr>
              <a:t>Drinking alcohol is fun…….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0" descr="http://www2.potsdam.edu/hansondj/images/03-char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8" y="533400"/>
            <a:ext cx="59563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a:spLocks noChangeArrowheads="1"/>
          </p:cNvSpPr>
          <p:nvPr/>
        </p:nvSpPr>
        <p:spPr bwMode="auto">
          <a:xfrm>
            <a:off x="2362200" y="5570538"/>
            <a:ext cx="49291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t>Maximum euphoria at .06????</a:t>
            </a:r>
          </a:p>
        </p:txBody>
      </p:sp>
      <p:sp>
        <p:nvSpPr>
          <p:cNvPr id="7" name="Action Button: Help 6">
            <a:hlinkClick r:id="" action="ppaction://noaction" highlightClick="1"/>
            <a:extLst>
              <a:ext uri="{FF2B5EF4-FFF2-40B4-BE49-F238E27FC236}">
                <a16:creationId xmlns:a16="http://schemas.microsoft.com/office/drawing/2014/main" id="{D65E024E-5740-47D7-89D8-DEF69A8C785E}"/>
              </a:ext>
            </a:extLst>
          </p:cNvPr>
          <p:cNvSpPr/>
          <p:nvPr/>
        </p:nvSpPr>
        <p:spPr>
          <a:xfrm>
            <a:off x="2743200" y="765175"/>
            <a:ext cx="457200" cy="533400"/>
          </a:xfrm>
          <a:prstGeom prst="actionButtonHelp">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smtClean="0"/>
              <a:t>Blood alcohol levels over time </a:t>
            </a:r>
          </a:p>
        </p:txBody>
      </p:sp>
      <p:pic>
        <p:nvPicPr>
          <p:cNvPr id="10243" name="Picture 2" descr="http://www.expandmywealth.com/wp-content/uploads/2007/12/time-bac-levels.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360488"/>
            <a:ext cx="5438775" cy="4506912"/>
          </a:xfrm>
          <a:noFill/>
          <a:ln>
            <a:solidFill>
              <a:schemeClr val="bg1"/>
            </a:solidFill>
            <a:miter lim="800000"/>
            <a:headEnd/>
            <a:tailEnd/>
          </a:ln>
        </p:spPr>
      </p:pic>
      <p:sp>
        <p:nvSpPr>
          <p:cNvPr id="8" name="Freeform 7">
            <a:extLst>
              <a:ext uri="{FF2B5EF4-FFF2-40B4-BE49-F238E27FC236}">
                <a16:creationId xmlns:a16="http://schemas.microsoft.com/office/drawing/2014/main" id="{859BBC7E-038A-484C-86F1-3188D181524E}"/>
              </a:ext>
            </a:extLst>
          </p:cNvPr>
          <p:cNvSpPr/>
          <p:nvPr/>
        </p:nvSpPr>
        <p:spPr>
          <a:xfrm>
            <a:off x="1447800" y="3276600"/>
            <a:ext cx="4097338" cy="2209800"/>
          </a:xfrm>
          <a:custGeom>
            <a:avLst/>
            <a:gdLst>
              <a:gd name="connsiteX0" fmla="*/ 0 w 3566160"/>
              <a:gd name="connsiteY0" fmla="*/ 681446 h 1948543"/>
              <a:gd name="connsiteX1" fmla="*/ 1476103 w 3566160"/>
              <a:gd name="connsiteY1" fmla="*/ 211183 h 1948543"/>
              <a:gd name="connsiteX2" fmla="*/ 3566160 w 3566160"/>
              <a:gd name="connsiteY2" fmla="*/ 1948543 h 1948543"/>
              <a:gd name="connsiteX3" fmla="*/ 3566160 w 3566160"/>
              <a:gd name="connsiteY3" fmla="*/ 1948543 h 1948543"/>
            </a:gdLst>
            <a:ahLst/>
            <a:cxnLst>
              <a:cxn ang="0">
                <a:pos x="connsiteX0" y="connsiteY0"/>
              </a:cxn>
              <a:cxn ang="0">
                <a:pos x="connsiteX1" y="connsiteY1"/>
              </a:cxn>
              <a:cxn ang="0">
                <a:pos x="connsiteX2" y="connsiteY2"/>
              </a:cxn>
              <a:cxn ang="0">
                <a:pos x="connsiteX3" y="connsiteY3"/>
              </a:cxn>
            </a:cxnLst>
            <a:rect l="l" t="t" r="r" b="b"/>
            <a:pathLst>
              <a:path w="3566160" h="1948543">
                <a:moveTo>
                  <a:pt x="0" y="681446"/>
                </a:moveTo>
                <a:cubicBezTo>
                  <a:pt x="440871" y="340723"/>
                  <a:pt x="881743" y="0"/>
                  <a:pt x="1476103" y="211183"/>
                </a:cubicBezTo>
                <a:cubicBezTo>
                  <a:pt x="2070463" y="422366"/>
                  <a:pt x="3566160" y="1948543"/>
                  <a:pt x="3566160" y="1948543"/>
                </a:cubicBezTo>
                <a:lnTo>
                  <a:pt x="3566160" y="1948543"/>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9" name="TextBox 8"/>
          <p:cNvSpPr txBox="1">
            <a:spLocks noChangeArrowheads="1"/>
          </p:cNvSpPr>
          <p:nvPr/>
        </p:nvSpPr>
        <p:spPr bwMode="auto">
          <a:xfrm>
            <a:off x="4953000" y="3886200"/>
            <a:ext cx="2286000" cy="3698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0000"/>
                </a:solidFill>
                <a:latin typeface="Arial" panose="020B0604020202020204" pitchFamily="34" charset="0"/>
              </a:rPr>
              <a:t>Level of happiness</a:t>
            </a:r>
          </a:p>
        </p:txBody>
      </p:sp>
      <p:cxnSp>
        <p:nvCxnSpPr>
          <p:cNvPr id="11" name="Straight Arrow Connector 10">
            <a:extLst>
              <a:ext uri="{FF2B5EF4-FFF2-40B4-BE49-F238E27FC236}">
                <a16:creationId xmlns:a16="http://schemas.microsoft.com/office/drawing/2014/main" id="{66559934-2B99-4145-8C64-D3D71855E3B0}"/>
              </a:ext>
            </a:extLst>
          </p:cNvPr>
          <p:cNvCxnSpPr>
            <a:stCxn id="9" idx="1"/>
          </p:cNvCxnSpPr>
          <p:nvPr/>
        </p:nvCxnSpPr>
        <p:spPr>
          <a:xfrm rot="10800000" flipV="1">
            <a:off x="4343400" y="4070350"/>
            <a:ext cx="609600" cy="34925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Callout: Up Arrow 1">
            <a:extLst>
              <a:ext uri="{FF2B5EF4-FFF2-40B4-BE49-F238E27FC236}">
                <a16:creationId xmlns:a16="http://schemas.microsoft.com/office/drawing/2014/main" id="{42B1DA47-2C26-4B6E-968C-E2369C61F232}"/>
              </a:ext>
            </a:extLst>
          </p:cNvPr>
          <p:cNvSpPr/>
          <p:nvPr/>
        </p:nvSpPr>
        <p:spPr>
          <a:xfrm>
            <a:off x="457200" y="4070350"/>
            <a:ext cx="1828800" cy="1797050"/>
          </a:xfrm>
          <a:prstGeom prst="upArrowCallou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GB" sz="2400" dirty="0"/>
              <a:t>Hearing the ‘news’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descr="Image result for teenagers alcoh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0" y="990600"/>
            <a:ext cx="6108700"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650" y="339725"/>
            <a:ext cx="5422900" cy="360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3141663"/>
            <a:ext cx="5105400"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1085</TotalTime>
  <Words>623</Words>
  <Application>Microsoft Office PowerPoint</Application>
  <PresentationFormat>On-screen Show (4:3)</PresentationFormat>
  <Paragraphs>82</Paragraphs>
  <Slides>41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SimHei</vt:lpstr>
      <vt:lpstr>Office Theme</vt:lpstr>
      <vt:lpstr>Substance Use</vt:lpstr>
      <vt:lpstr>Substance</vt:lpstr>
      <vt:lpstr>Waste resources - Men, Money &amp; Time  </vt:lpstr>
      <vt:lpstr>Lead to a range of socio-economic adverse effects</vt:lpstr>
      <vt:lpstr>Alcohol</vt:lpstr>
      <vt:lpstr>Myth #1</vt:lpstr>
      <vt:lpstr>PowerPoint Presentation</vt:lpstr>
      <vt:lpstr>Blood alcohol levels over time </vt:lpstr>
      <vt:lpstr>PowerPoint Presentation</vt:lpstr>
      <vt:lpstr>PowerPoint Presentation</vt:lpstr>
      <vt:lpstr>PowerPoint Presentation</vt:lpstr>
      <vt:lpstr>PowerPoint Presentation</vt:lpstr>
      <vt:lpstr>Myth #2</vt:lpstr>
      <vt:lpstr>PowerPoint Presentation</vt:lpstr>
      <vt:lpstr>BAC &amp; impairment of driving skills</vt:lpstr>
      <vt:lpstr>PowerPoint Presentation</vt:lpstr>
      <vt:lpstr>PowerPoint Presentation</vt:lpstr>
      <vt:lpstr>PowerPoint Presentation</vt:lpstr>
      <vt:lpstr>Safe Drinking?</vt:lpstr>
      <vt:lpstr>PowerPoint Presentation</vt:lpstr>
      <vt:lpstr>Myth #3</vt:lpstr>
      <vt:lpstr>1) Alcohol industry</vt:lpstr>
      <vt:lpstr>“Alcohol = fun”</vt:lpstr>
      <vt:lpstr>“Alcohol = growing up”</vt:lpstr>
      <vt:lpstr>“Alcohol = power”</vt:lpstr>
      <vt:lpstr>“Alcohol = fashion”</vt:lpstr>
      <vt:lpstr>“Alcohol = solution”</vt:lpstr>
      <vt:lpstr>PowerPoint Presentation</vt:lpstr>
      <vt:lpstr>PowerPoint Presentation</vt:lpstr>
      <vt:lpstr>2) Friends (????) /  People you drink with</vt:lpstr>
      <vt:lpstr>“Have a drink…..have one more…..”</vt:lpstr>
      <vt:lpstr>Myth #4</vt:lpstr>
      <vt:lpstr>PowerPoint Presentation</vt:lpstr>
      <vt:lpstr>PowerPoint Presentation</vt:lpstr>
      <vt:lpstr>Reducing harm from alcohol - Objectives</vt:lpstr>
      <vt:lpstr>Other substances</vt:lpstr>
      <vt:lpstr>Global burden</vt:lpstr>
      <vt:lpstr>Marijuana in the Market</vt:lpstr>
      <vt:lpstr>Adverse Effects</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Substance Abuse</dc:title>
  <dc:creator>Manuja</dc:creator>
  <cp:lastModifiedBy>idapm1</cp:lastModifiedBy>
  <cp:revision>177</cp:revision>
  <dcterms:created xsi:type="dcterms:W3CDTF">2013-05-08T13:04:41Z</dcterms:created>
  <dcterms:modified xsi:type="dcterms:W3CDTF">2018-08-08T10:02:59Z</dcterms:modified>
</cp:coreProperties>
</file>